
<file path=[Content_Types].xml><?xml version="1.0" encoding="utf-8"?>
<Types xmlns="http://schemas.openxmlformats.org/package/2006/content-types">
  <Default Extension="crdownload"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7.jpg" ContentType="image/unknown"/>
  <Override PartName="/ppt/notesSlides/notesSlide11.xml" ContentType="application/vnd.openxmlformats-officedocument.presentationml.notesSlide+xml"/>
  <Override PartName="/ppt/media/image8.jpg" ContentType="image/unknown"/>
  <Override PartName="/ppt/notesSlides/notesSlide12.xml" ContentType="application/vnd.openxmlformats-officedocument.presentationml.notesSlide+xml"/>
  <Override PartName="/ppt/media/image9.jpg" ContentType="image/unknown"/>
  <Override PartName="/ppt/notesSlides/notesSlide13.xml" ContentType="application/vnd.openxmlformats-officedocument.presentationml.notesSlide+xml"/>
  <Override PartName="/ppt/media/image10.jpg" ContentType="image/unknown"/>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25.jpg" ContentType="image/unknown"/>
  <Override PartName="/ppt/notesSlides/notesSlide39.xml" ContentType="application/vnd.openxmlformats-officedocument.presentationml.notesSlide+xml"/>
  <Override PartName="/ppt/media/image26.jpg" ContentType="image/unknown"/>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51"/>
  </p:notesMasterIdLst>
  <p:sldIdLst>
    <p:sldId id="256" r:id="rId2"/>
    <p:sldId id="257" r:id="rId3"/>
    <p:sldId id="258"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6"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9" r:id="rId42"/>
    <p:sldId id="298" r:id="rId43"/>
    <p:sldId id="300" r:id="rId44"/>
    <p:sldId id="301" r:id="rId45"/>
    <p:sldId id="302" r:id="rId46"/>
    <p:sldId id="303" r:id="rId47"/>
    <p:sldId id="304" r:id="rId48"/>
    <p:sldId id="305" r:id="rId49"/>
    <p:sldId id="306" r:id="rId5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20077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236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13808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13246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79097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65157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16588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67420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95573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8059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689895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84475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70841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9347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63065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02312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602029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5768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50249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1657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93761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76609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73071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196999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3673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14714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857972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8927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971030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58838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483704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641268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30289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22359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85047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69976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75222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9503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37937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340020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64234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9339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01426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3228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26157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27710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crdownload"/><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crdownload"/><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crdownload"/><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crdownload"/><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crdownload"/><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crdownload"/><Relationship Id="rId7" Type="http://schemas.microsoft.com/office/2007/relationships/hdphoto" Target="../media/hdphoto3.wdp"/><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17.png"/><Relationship Id="rId5" Type="http://schemas.microsoft.com/office/2007/relationships/hdphoto" Target="../media/hdphoto2.wdp"/><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4.crdownload"/><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microsoft.com/office/2007/relationships/hdphoto" Target="../media/hdphoto5.wdp"/><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microsoft.com/office/2007/relationships/hdphoto" Target="../media/hdphoto7.wdp"/><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Business Analytics </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Bayes’ theorem is a mathematical formula used to determine the conditional probability of events. Essentially, the Bayes’ theorem describes the probability of an event based on prior knowledge of the conditions that might be relevant to the event.</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 https://cdn.corporatefinanceinstitute.com/assets/bayes-theorem.png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38E82C5F-D571-4A65-B278-F18C7EF66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27" y="1888075"/>
            <a:ext cx="4236526" cy="1651159"/>
          </a:xfrm>
          <a:prstGeom prst="rect">
            <a:avLst/>
          </a:prstGeom>
        </p:spPr>
      </p:pic>
    </p:spTree>
    <p:extLst>
      <p:ext uri="{BB962C8B-B14F-4D97-AF65-F5344CB8AC3E}">
        <p14:creationId xmlns:p14="http://schemas.microsoft.com/office/powerpoint/2010/main" val="2369797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Formula for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pPr marL="139700" indent="0">
              <a:buNone/>
            </a:pPr>
            <a:r>
              <a:rPr lang="en-US" dirty="0"/>
              <a:t>Where:</a:t>
            </a:r>
          </a:p>
          <a:p>
            <a:r>
              <a:rPr lang="en-US" dirty="0"/>
              <a:t>P(A|B) – the probability of event A occurring, given event B has occurred</a:t>
            </a:r>
          </a:p>
          <a:p>
            <a:r>
              <a:rPr lang="en-US" dirty="0"/>
              <a:t>P(B|A) – the probability of event B occurring, given event A has occurred</a:t>
            </a:r>
          </a:p>
          <a:p>
            <a:r>
              <a:rPr lang="en-US" dirty="0"/>
              <a:t>P(A) – the probability of event A</a:t>
            </a:r>
          </a:p>
          <a:p>
            <a:r>
              <a:rPr lang="en-US" dirty="0"/>
              <a:t>P(B) – the probability of event B</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 https://cdn.corporatefinanceinstitute.com/assets/bayes-theorem1.png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0B5DC0F0-ECE8-4010-97E0-C754FA619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112" y="2009775"/>
            <a:ext cx="4381500" cy="1295400"/>
          </a:xfrm>
          <a:prstGeom prst="rect">
            <a:avLst/>
          </a:prstGeom>
        </p:spPr>
      </p:pic>
    </p:spTree>
    <p:extLst>
      <p:ext uri="{BB962C8B-B14F-4D97-AF65-F5344CB8AC3E}">
        <p14:creationId xmlns:p14="http://schemas.microsoft.com/office/powerpoint/2010/main" val="174729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Formula for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pPr marL="139700" indent="0">
              <a:buNone/>
            </a:pPr>
            <a:r>
              <a:rPr lang="en-US" dirty="0"/>
              <a:t>A special case of the Bayes’ theorem is when event A is a binary variable. In such a case, the theorem is expressed in the following way</a:t>
            </a:r>
          </a:p>
          <a:p>
            <a:pPr marL="139700" indent="0">
              <a:buNone/>
            </a:pPr>
            <a:r>
              <a:rPr lang="en-US" dirty="0"/>
              <a:t>Where:</a:t>
            </a:r>
          </a:p>
          <a:p>
            <a:pPr marL="139700" indent="0">
              <a:buNone/>
            </a:pPr>
            <a:r>
              <a:rPr lang="en-US" dirty="0"/>
              <a:t>•P(B|A–) – the probability of event B occurring given that event A– has occurred</a:t>
            </a:r>
          </a:p>
          <a:p>
            <a:pPr marL="139700" indent="0">
              <a:buNone/>
            </a:pPr>
            <a:r>
              <a:rPr lang="en-US" dirty="0"/>
              <a:t>•P(B|A+) – the probability of event B occurring given that event A+ has occurred</a:t>
            </a:r>
          </a:p>
          <a:p>
            <a:pPr marL="139700" indent="0">
              <a:buNone/>
            </a:pPr>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https://cdn.corporatefinanceinstitute.com/assets/bayes-theorem2-600x97.png </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1240FCF6-2BC8-467D-BF3B-2A5ED5FB5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89" y="2085582"/>
            <a:ext cx="4135134" cy="668425"/>
          </a:xfrm>
          <a:prstGeom prst="rect">
            <a:avLst/>
          </a:prstGeom>
        </p:spPr>
      </p:pic>
    </p:spTree>
    <p:extLst>
      <p:ext uri="{BB962C8B-B14F-4D97-AF65-F5344CB8AC3E}">
        <p14:creationId xmlns:p14="http://schemas.microsoft.com/office/powerpoint/2010/main" val="3493830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Example of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r>
              <a:rPr lang="en-US" dirty="0"/>
              <a:t>Using the Bayes’ theorem, we can find the required probability:</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https://cdn.corporatefinanceinstitute.com/assets/bayes-theorem3.png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2829A38E-E73A-461F-A705-E49D2C274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27" y="2145969"/>
            <a:ext cx="4091694" cy="482931"/>
          </a:xfrm>
          <a:prstGeom prst="rect">
            <a:avLst/>
          </a:prstGeom>
        </p:spPr>
      </p:pic>
    </p:spTree>
    <p:extLst>
      <p:ext uri="{BB962C8B-B14F-4D97-AF65-F5344CB8AC3E}">
        <p14:creationId xmlns:p14="http://schemas.microsoft.com/office/powerpoint/2010/main" val="613289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Maximum likelihood</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r>
              <a:rPr lang="en-US" dirty="0"/>
              <a:t>Maximum likelihood is a widely used technique for estimation with applications in many areas including time series modeling, panel data, discrete data, and even machine learning.</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https://4.bp.blogspot.com/-FewCGHC23oU/WliHLS_APPI/AAAAAAAAAv8/gyvldpT8aG4VEPVu6DnqhIXoSaBg0F_YgCLcBGAs/s1600/Maximum-Likelihood-Estimation-in-Machine-Learning.jpg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7C73DEBB-998D-47D9-8972-5B55F16572D0}"/>
              </a:ext>
            </a:extLst>
          </p:cNvPr>
          <p:cNvPicPr>
            <a:picLocks noChangeAspect="1"/>
          </p:cNvPicPr>
          <p:nvPr/>
        </p:nvPicPr>
        <p:blipFill rotWithShape="1">
          <a:blip r:embed="rId3"/>
          <a:srcRect l="14036" t="54406"/>
          <a:stretch/>
        </p:blipFill>
        <p:spPr>
          <a:xfrm>
            <a:off x="4916969" y="2097258"/>
            <a:ext cx="3764756" cy="948983"/>
          </a:xfrm>
          <a:prstGeom prst="rect">
            <a:avLst/>
          </a:prstGeom>
        </p:spPr>
      </p:pic>
    </p:spTree>
    <p:extLst>
      <p:ext uri="{BB962C8B-B14F-4D97-AF65-F5344CB8AC3E}">
        <p14:creationId xmlns:p14="http://schemas.microsoft.com/office/powerpoint/2010/main" val="581493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r>
              <a:rPr lang="en-US" dirty="0"/>
              <a:t>Maximum likelihood estimation is a statistical method for estimating the parameters of a model. In maximum likelihood estimation, the parameters are chosen to maximize the likelihood that the assumed model results in the observed data.</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https://i.ytimg.com/vi/2vh98ful3_M/hqdefault.jpg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9" name="Picture 8">
            <a:extLst>
              <a:ext uri="{FF2B5EF4-FFF2-40B4-BE49-F238E27FC236}">
                <a16:creationId xmlns:a16="http://schemas.microsoft.com/office/drawing/2014/main" id="{9FBBC6B1-0D98-4206-A4BE-A21916E1E6A7}"/>
              </a:ext>
            </a:extLst>
          </p:cNvPr>
          <p:cNvPicPr>
            <a:picLocks noChangeAspect="1"/>
          </p:cNvPicPr>
          <p:nvPr/>
        </p:nvPicPr>
        <p:blipFill>
          <a:blip r:embed="rId3"/>
          <a:stretch>
            <a:fillRect/>
          </a:stretch>
        </p:blipFill>
        <p:spPr>
          <a:xfrm>
            <a:off x="4876631" y="1278731"/>
            <a:ext cx="3837000" cy="2877750"/>
          </a:xfrm>
          <a:prstGeom prst="rect">
            <a:avLst/>
          </a:prstGeom>
        </p:spPr>
      </p:pic>
    </p:spTree>
    <p:extLst>
      <p:ext uri="{BB962C8B-B14F-4D97-AF65-F5344CB8AC3E}">
        <p14:creationId xmlns:p14="http://schemas.microsoft.com/office/powerpoint/2010/main" val="926668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pPr marL="139700" indent="0">
              <a:buNone/>
            </a:pPr>
            <a:r>
              <a:rPr lang="en-US" dirty="0"/>
              <a:t>In order to implement maximum likelihood estimation we must:</a:t>
            </a:r>
          </a:p>
          <a:p>
            <a:r>
              <a:rPr lang="en-US" dirty="0"/>
              <a:t>Assume a model, also known as a data generating process, for our data.</a:t>
            </a:r>
          </a:p>
          <a:p>
            <a:r>
              <a:rPr lang="en-US" dirty="0"/>
              <a:t>Be able to derive the likelihood function for our data, given our assumed model (we will discuss this more later).</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https://i.ytimg.com/vi/2vh98ful3_M/hqdefault.jpg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28534B3F-226E-4BF8-B4F5-6B3708E76EC3}"/>
              </a:ext>
            </a:extLst>
          </p:cNvPr>
          <p:cNvPicPr>
            <a:picLocks noChangeAspect="1"/>
          </p:cNvPicPr>
          <p:nvPr/>
        </p:nvPicPr>
        <p:blipFill>
          <a:blip r:embed="rId3"/>
          <a:stretch>
            <a:fillRect/>
          </a:stretch>
        </p:blipFill>
        <p:spPr>
          <a:xfrm>
            <a:off x="4876631" y="1278731"/>
            <a:ext cx="3837000" cy="2877750"/>
          </a:xfrm>
          <a:prstGeom prst="rect">
            <a:avLst/>
          </a:prstGeom>
        </p:spPr>
      </p:pic>
    </p:spTree>
    <p:extLst>
      <p:ext uri="{BB962C8B-B14F-4D97-AF65-F5344CB8AC3E}">
        <p14:creationId xmlns:p14="http://schemas.microsoft.com/office/powerpoint/2010/main" val="220192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Advantages of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If the model is correctly assumed, the maximum likelihood estimator is the most efficient estimator.</a:t>
            </a:r>
          </a:p>
          <a:p>
            <a:r>
              <a:rPr lang="en-US" dirty="0"/>
              <a:t>It provides a consistent but flexible approach which makes it suitable for a wide variety of applications, including cases where assumptions of other models are violated.</a:t>
            </a:r>
          </a:p>
          <a:p>
            <a:r>
              <a:rPr lang="en-US" dirty="0"/>
              <a:t>It results in unbiased estimates in larger samples.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https://images.slideplayer.com/35/10494584/slides/slide_7.jpg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39D27528-3CC9-450F-A5FB-63D6BB2A0C4B}"/>
              </a:ext>
            </a:extLst>
          </p:cNvPr>
          <p:cNvPicPr>
            <a:picLocks noChangeAspect="1"/>
          </p:cNvPicPr>
          <p:nvPr/>
        </p:nvPicPr>
        <p:blipFill>
          <a:blip r:embed="rId3"/>
          <a:stretch>
            <a:fillRect/>
          </a:stretch>
        </p:blipFill>
        <p:spPr>
          <a:xfrm>
            <a:off x="4793456" y="1478756"/>
            <a:ext cx="4254500" cy="2393156"/>
          </a:xfrm>
          <a:prstGeom prst="rect">
            <a:avLst/>
          </a:prstGeom>
        </p:spPr>
      </p:pic>
    </p:spTree>
    <p:extLst>
      <p:ext uri="{BB962C8B-B14F-4D97-AF65-F5344CB8AC3E}">
        <p14:creationId xmlns:p14="http://schemas.microsoft.com/office/powerpoint/2010/main" val="3011331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Disadvantages of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It relies on the assumption of a model and the derivation of the likelihood function which is not always easy.</a:t>
            </a:r>
          </a:p>
          <a:p>
            <a:r>
              <a:rPr lang="en-US" dirty="0"/>
              <a:t>Like other optimization problems, maximum likelihood estimation can be sensitive to the choice of starting values.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https://images.slideplayer.com/35/10494584/slides/slide_7.jpg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39D27528-3CC9-450F-A5FB-63D6BB2A0C4B}"/>
              </a:ext>
            </a:extLst>
          </p:cNvPr>
          <p:cNvPicPr>
            <a:picLocks noChangeAspect="1"/>
          </p:cNvPicPr>
          <p:nvPr/>
        </p:nvPicPr>
        <p:blipFill>
          <a:blip r:embed="rId3"/>
          <a:stretch>
            <a:fillRect/>
          </a:stretch>
        </p:blipFill>
        <p:spPr>
          <a:xfrm>
            <a:off x="4793456" y="1478756"/>
            <a:ext cx="4254500" cy="2393156"/>
          </a:xfrm>
          <a:prstGeom prst="rect">
            <a:avLst/>
          </a:prstGeom>
        </p:spPr>
      </p:pic>
    </p:spTree>
    <p:extLst>
      <p:ext uri="{BB962C8B-B14F-4D97-AF65-F5344CB8AC3E}">
        <p14:creationId xmlns:p14="http://schemas.microsoft.com/office/powerpoint/2010/main" val="3416214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Disadvantages of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Depending on the complexity of the likelihood function, the numerical estimation can be computationally expensive.</a:t>
            </a:r>
          </a:p>
          <a:p>
            <a:r>
              <a:rPr lang="en-US" dirty="0"/>
              <a:t>Estimates can be biased in small samples.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https://images.slideplayer.com/35/10494584/slides/slide_7.jpg</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39D27528-3CC9-450F-A5FB-63D6BB2A0C4B}"/>
              </a:ext>
            </a:extLst>
          </p:cNvPr>
          <p:cNvPicPr>
            <a:picLocks noChangeAspect="1"/>
          </p:cNvPicPr>
          <p:nvPr/>
        </p:nvPicPr>
        <p:blipFill>
          <a:blip r:embed="rId3"/>
          <a:stretch>
            <a:fillRect/>
          </a:stretch>
        </p:blipFill>
        <p:spPr>
          <a:xfrm>
            <a:off x="4793456" y="1478756"/>
            <a:ext cx="4254500" cy="2393156"/>
          </a:xfrm>
          <a:prstGeom prst="rect">
            <a:avLst/>
          </a:prstGeom>
        </p:spPr>
      </p:pic>
    </p:spTree>
    <p:extLst>
      <p:ext uri="{BB962C8B-B14F-4D97-AF65-F5344CB8AC3E}">
        <p14:creationId xmlns:p14="http://schemas.microsoft.com/office/powerpoint/2010/main" val="2426947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Probability Theories</a:t>
            </a:r>
          </a:p>
          <a:p>
            <a:pPr marL="457200" lvl="0" indent="-342900" algn="l" rtl="0">
              <a:spcBef>
                <a:spcPts val="0"/>
              </a:spcBef>
              <a:spcAft>
                <a:spcPts val="0"/>
              </a:spcAft>
              <a:buSzPts val="1800"/>
              <a:buChar char="●"/>
            </a:pPr>
            <a:r>
              <a:rPr lang="en-IN" dirty="0"/>
              <a:t>Bayes’ Theorem</a:t>
            </a:r>
          </a:p>
          <a:p>
            <a:pPr marL="457200" lvl="0" indent="-342900" algn="l" rtl="0">
              <a:spcBef>
                <a:spcPts val="0"/>
              </a:spcBef>
              <a:spcAft>
                <a:spcPts val="0"/>
              </a:spcAft>
              <a:buSzPts val="1800"/>
              <a:buChar char="●"/>
            </a:pPr>
            <a:r>
              <a:rPr lang="en-IN" dirty="0"/>
              <a:t>Maximum Likelihood</a:t>
            </a:r>
          </a:p>
          <a:p>
            <a:pPr marL="457200" lvl="0" indent="-342900" algn="l" rtl="0">
              <a:spcBef>
                <a:spcPts val="0"/>
              </a:spcBef>
              <a:spcAft>
                <a:spcPts val="0"/>
              </a:spcAft>
              <a:buSzPts val="1800"/>
              <a:buChar char="●"/>
            </a:pPr>
            <a:r>
              <a:rPr lang="en-IN" dirty="0"/>
              <a:t>Hypothesis Testing</a:t>
            </a:r>
          </a:p>
          <a:p>
            <a:pPr marL="457200" lvl="0" indent="-342900" algn="l" rtl="0">
              <a:spcBef>
                <a:spcPts val="0"/>
              </a:spcBef>
              <a:spcAft>
                <a:spcPts val="0"/>
              </a:spcAft>
              <a:buSzPts val="1800"/>
              <a:buChar char="●"/>
            </a:pPr>
            <a:r>
              <a:rPr lang="en-IN" dirty="0"/>
              <a:t>Central limit theorem</a:t>
            </a:r>
          </a:p>
          <a:p>
            <a:pPr marL="457200" lvl="0" indent="-342900" algn="l" rtl="0">
              <a:spcBef>
                <a:spcPts val="0"/>
              </a:spcBef>
              <a:spcAft>
                <a:spcPts val="0"/>
              </a:spcAft>
              <a:buSzPts val="1800"/>
              <a:buChar char="●"/>
            </a:pPr>
            <a:r>
              <a:rPr lang="en-IN" dirty="0"/>
              <a:t>Chi-square test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Maximum likelihood estimation hinges on the derivation of the likelihood function. For this reason, it is important to have a good understanding of what the likelihood function is and where it comes from.</a:t>
            </a:r>
          </a:p>
          <a:p>
            <a:r>
              <a:rPr lang="en-US" dirty="0"/>
              <a:t>Let's start with the very simple case where we have one series  with 10 independent observations: 5, 0, 1, 1, 0, 3, 2, 3, 4, 1.</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http://ai.stanford.edu/~moises/tutorial/img032.GIF</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266409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Probability Density</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 first step in maximum likelihood estimation is to assume a probability distribution for the data. A probability density function measures the probability of observing the data given a set of underlying model parameters.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227427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Probability Density</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 Poisson probability density function for an individual observation, is given by</a:t>
            </a:r>
          </a:p>
          <a:p>
            <a:pPr marL="139700" indent="0">
              <a:buNone/>
            </a:pPr>
            <a:endParaRPr lang="en-US" dirty="0"/>
          </a:p>
          <a:p>
            <a:endParaRPr lang="en-US" dirty="0"/>
          </a:p>
          <a:p>
            <a:r>
              <a:rPr lang="en-US" dirty="0"/>
              <a:t>Because the observations in our sample are independent, the probability density of our observed sample can be found by taking the product of the probability of the individual observations:</a:t>
            </a:r>
          </a:p>
          <a:p>
            <a:pPr marL="139700" indent="0">
              <a:buNone/>
            </a:pPr>
            <a:endParaRPr lang="en-US" dirty="0"/>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pic>
        <p:nvPicPr>
          <p:cNvPr id="7" name="Picture 6">
            <a:extLst>
              <a:ext uri="{FF2B5EF4-FFF2-40B4-BE49-F238E27FC236}">
                <a16:creationId xmlns:a16="http://schemas.microsoft.com/office/drawing/2014/main" id="{4EC800ED-8997-4D15-9866-74B444EA8A2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43333" t="34025" r="41282" b="56082"/>
          <a:stretch/>
        </p:blipFill>
        <p:spPr bwMode="auto">
          <a:xfrm>
            <a:off x="1718510" y="2858099"/>
            <a:ext cx="1116329" cy="381426"/>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F5E07A89-1BC3-4D20-8FA7-AEF11F8078C0}"/>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4103" t="52604" r="34743" b="34124"/>
          <a:stretch/>
        </p:blipFill>
        <p:spPr bwMode="auto">
          <a:xfrm>
            <a:off x="1253014" y="4430000"/>
            <a:ext cx="1851660" cy="419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3376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pPr marL="139700" indent="0">
              <a:buNone/>
            </a:pPr>
            <a:r>
              <a:rPr lang="en-US" dirty="0"/>
              <a:t>The differences between the likelihood function and the probability density function are nuanced but important.</a:t>
            </a:r>
          </a:p>
          <a:p>
            <a:r>
              <a:rPr lang="en-US" dirty="0"/>
              <a:t>A probability density function expresses the probability of observing our data given the underlying distribution parameters. It assumes that the parameters are known.</a:t>
            </a:r>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190518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 likelihood function expresses the likelihood of parameter values occurring given the observed data. It assumes that the parameters are unknown.</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262212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Mathematically the likelihood function looks similar to the probability density:</a:t>
            </a:r>
          </a:p>
          <a:p>
            <a:endParaRPr lang="en-US" dirty="0"/>
          </a:p>
          <a:p>
            <a:endParaRPr lang="en-US" dirty="0"/>
          </a:p>
          <a:p>
            <a:r>
              <a:rPr lang="en-US" dirty="0"/>
              <a:t>For our Poisson example, we can fairly easily derive the likelihood function</a:t>
            </a:r>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pic>
        <p:nvPicPr>
          <p:cNvPr id="7" name="Picture 6">
            <a:extLst>
              <a:ext uri="{FF2B5EF4-FFF2-40B4-BE49-F238E27FC236}">
                <a16:creationId xmlns:a16="http://schemas.microsoft.com/office/drawing/2014/main" id="{22590F44-D8C9-417D-9391-5044AEC63CF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5641" t="30163" r="36923" b="61151"/>
          <a:stretch/>
        </p:blipFill>
        <p:spPr bwMode="auto">
          <a:xfrm>
            <a:off x="1452405" y="3317718"/>
            <a:ext cx="1856740" cy="31242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78B9BBB-12A5-4C8B-8A62-9405DD2989E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34103" t="42470" r="33846" b="44500"/>
          <a:stretch/>
        </p:blipFill>
        <p:spPr bwMode="auto">
          <a:xfrm>
            <a:off x="1324175" y="4260540"/>
            <a:ext cx="1905000" cy="411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6303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Log-Likelihood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In practice, the joint distribution function can be difficult to work with and the  of the likelihood function is used instead. In the case of our Poisson dataset the log-likelihood function is:</a:t>
            </a:r>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pic>
        <p:nvPicPr>
          <p:cNvPr id="9" name="Picture 8">
            <a:extLst>
              <a:ext uri="{FF2B5EF4-FFF2-40B4-BE49-F238E27FC236}">
                <a16:creationId xmlns:a16="http://schemas.microsoft.com/office/drawing/2014/main" id="{6DE06484-8229-4223-BD6A-D696D3C82E4B}"/>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7051" t="80354" r="27051" b="7581"/>
          <a:stretch/>
        </p:blipFill>
        <p:spPr bwMode="auto">
          <a:xfrm>
            <a:off x="912695" y="4119563"/>
            <a:ext cx="2727960" cy="38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9695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Maximum Likelihood Estimator</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A graph of the likelihood and log-likelihood for our dataset shows that the maximum likelihood occurs when </a:t>
            </a:r>
            <a:r>
              <a:rPr lang="en-US" dirty="0">
                <a:sym typeface="Symbol" panose="05050102010706020507" pitchFamily="18" charset="2"/>
              </a:rPr>
              <a:t></a:t>
            </a:r>
            <a:r>
              <a:rPr lang="en-US" dirty="0"/>
              <a:t>= 2. This means that our maximum likelihood estimator,</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https://www.aptech.com/wp-content/uploads/2020/09/poisson-likelihood-function.jpeg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CFF092BD-E198-4669-8A9A-F46C4E59A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119" y="1704975"/>
            <a:ext cx="4243075" cy="2121538"/>
          </a:xfrm>
          <a:prstGeom prst="rect">
            <a:avLst/>
          </a:prstGeom>
        </p:spPr>
      </p:pic>
      <p:pic>
        <p:nvPicPr>
          <p:cNvPr id="11" name="Picture 10">
            <a:extLst>
              <a:ext uri="{FF2B5EF4-FFF2-40B4-BE49-F238E27FC236}">
                <a16:creationId xmlns:a16="http://schemas.microsoft.com/office/drawing/2014/main" id="{D4D09DA3-82C8-4AF2-A2F2-BBE92AC6E21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56612" t="27991" r="36539" b="67423"/>
          <a:stretch/>
        </p:blipFill>
        <p:spPr bwMode="auto">
          <a:xfrm>
            <a:off x="1797250" y="4074795"/>
            <a:ext cx="479425" cy="2471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3859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Maximum Likelihood Estimation (MLE) vs Bayesian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pPr marL="139700" indent="0">
              <a:buNone/>
            </a:pPr>
            <a:r>
              <a:rPr lang="en-US" dirty="0"/>
              <a:t>Maximum Likelihood Estimation (MLE) vs Bayesian Estimation.</a:t>
            </a:r>
          </a:p>
        </p:txBody>
      </p:sp>
      <p:graphicFrame>
        <p:nvGraphicFramePr>
          <p:cNvPr id="2" name="Table 2">
            <a:extLst>
              <a:ext uri="{FF2B5EF4-FFF2-40B4-BE49-F238E27FC236}">
                <a16:creationId xmlns:a16="http://schemas.microsoft.com/office/drawing/2014/main" id="{530214C6-D04C-4E2D-931B-0D053B196799}"/>
              </a:ext>
            </a:extLst>
          </p:cNvPr>
          <p:cNvGraphicFramePr>
            <a:graphicFrameLocks noGrp="1"/>
          </p:cNvGraphicFramePr>
          <p:nvPr>
            <p:extLst>
              <p:ext uri="{D42A27DB-BD31-4B8C-83A1-F6EECF244321}">
                <p14:modId xmlns:p14="http://schemas.microsoft.com/office/powerpoint/2010/main" val="3776129531"/>
              </p:ext>
            </p:extLst>
          </p:nvPr>
        </p:nvGraphicFramePr>
        <p:xfrm>
          <a:off x="4779169" y="713500"/>
          <a:ext cx="4293394" cy="4021432"/>
        </p:xfrm>
        <a:graphic>
          <a:graphicData uri="http://schemas.openxmlformats.org/drawingml/2006/table">
            <a:tbl>
              <a:tblPr firstRow="1" bandRow="1">
                <a:tableStyleId>{BDBED569-4797-4DF1-A0F4-6AAB3CD982D8}</a:tableStyleId>
              </a:tblPr>
              <a:tblGrid>
                <a:gridCol w="985837">
                  <a:extLst>
                    <a:ext uri="{9D8B030D-6E8A-4147-A177-3AD203B41FA5}">
                      <a16:colId xmlns:a16="http://schemas.microsoft.com/office/drawing/2014/main" val="2998346379"/>
                    </a:ext>
                  </a:extLst>
                </a:gridCol>
                <a:gridCol w="1422465">
                  <a:extLst>
                    <a:ext uri="{9D8B030D-6E8A-4147-A177-3AD203B41FA5}">
                      <a16:colId xmlns:a16="http://schemas.microsoft.com/office/drawing/2014/main" val="2970330184"/>
                    </a:ext>
                  </a:extLst>
                </a:gridCol>
                <a:gridCol w="1885092">
                  <a:extLst>
                    <a:ext uri="{9D8B030D-6E8A-4147-A177-3AD203B41FA5}">
                      <a16:colId xmlns:a16="http://schemas.microsoft.com/office/drawing/2014/main" val="3272314529"/>
                    </a:ext>
                  </a:extLst>
                </a:gridCol>
              </a:tblGrid>
              <a:tr h="247790">
                <a:tc>
                  <a:txBody>
                    <a:bodyPr/>
                    <a:lstStyle/>
                    <a:p>
                      <a:endParaRPr lang="en-IN" sz="1200" dirty="0">
                        <a:solidFill>
                          <a:schemeClr val="tx1"/>
                        </a:solidFill>
                      </a:endParaRPr>
                    </a:p>
                  </a:txBody>
                  <a:tcPr/>
                </a:tc>
                <a:tc>
                  <a:txBody>
                    <a:bodyPr/>
                    <a:lstStyle/>
                    <a:p>
                      <a:r>
                        <a:rPr lang="en-IN" sz="1200" dirty="0">
                          <a:solidFill>
                            <a:schemeClr val="tx1"/>
                          </a:solidFill>
                        </a:rPr>
                        <a:t>MLE</a:t>
                      </a:r>
                    </a:p>
                  </a:txBody>
                  <a:tcPr/>
                </a:tc>
                <a:tc>
                  <a:txBody>
                    <a:bodyPr/>
                    <a:lstStyle/>
                    <a:p>
                      <a:pPr>
                        <a:lnSpc>
                          <a:spcPct val="115000"/>
                        </a:lnSpc>
                        <a:spcBef>
                          <a:spcPts val="1000"/>
                        </a:spcBef>
                        <a:spcAft>
                          <a:spcPts val="1000"/>
                        </a:spcAft>
                      </a:pPr>
                      <a:r>
                        <a:rPr lang="en-IN" sz="1200" b="1" dirty="0">
                          <a:solidFill>
                            <a:schemeClr val="tx1"/>
                          </a:solidFill>
                          <a:effectLst/>
                        </a:rPr>
                        <a:t>Bayesian Estimation</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49026499"/>
                  </a:ext>
                </a:extLst>
              </a:tr>
              <a:tr h="1401081">
                <a:tc>
                  <a:txBody>
                    <a:bodyPr/>
                    <a:lstStyle/>
                    <a:p>
                      <a:pPr>
                        <a:lnSpc>
                          <a:spcPct val="115000"/>
                        </a:lnSpc>
                        <a:spcBef>
                          <a:spcPts val="1000"/>
                        </a:spcBef>
                        <a:spcAft>
                          <a:spcPts val="1000"/>
                        </a:spcAft>
                      </a:pPr>
                      <a:r>
                        <a:rPr lang="en-IN" sz="1200" b="1" dirty="0">
                          <a:solidFill>
                            <a:schemeClr val="tx1"/>
                          </a:solidFill>
                          <a:effectLst/>
                        </a:rPr>
                        <a:t>Predictions</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b="1" dirty="0">
                          <a:solidFill>
                            <a:schemeClr val="tx1"/>
                          </a:solidFill>
                          <a:effectLst/>
                        </a:rPr>
                        <a:t>We make predictions utilizing the latent variables in the density function to compute a probability.</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b="1">
                          <a:solidFill>
                            <a:schemeClr val="tx1"/>
                          </a:solidFill>
                          <a:effectLst/>
                        </a:rPr>
                        <a:t>We make predictions using the posterior distribution and the parameters which are considered as the random variables.</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42816041"/>
                  </a:ext>
                </a:extLst>
              </a:tr>
              <a:tr h="870287">
                <a:tc>
                  <a:txBody>
                    <a:bodyPr/>
                    <a:lstStyle/>
                    <a:p>
                      <a:pPr>
                        <a:lnSpc>
                          <a:spcPct val="115000"/>
                        </a:lnSpc>
                        <a:spcBef>
                          <a:spcPts val="1000"/>
                        </a:spcBef>
                        <a:spcAft>
                          <a:spcPts val="1000"/>
                        </a:spcAft>
                      </a:pPr>
                      <a:r>
                        <a:rPr lang="en-IN" sz="1200" b="1">
                          <a:solidFill>
                            <a:schemeClr val="tx1"/>
                          </a:solidFill>
                          <a:effectLst/>
                        </a:rPr>
                        <a:t>Situations to working with</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solidFill>
                            <a:schemeClr val="tx1"/>
                          </a:solidFill>
                          <a:effectLst/>
                        </a:rPr>
                        <a:t>Data with minimal values and the knowledge of prior is low. We can use MLE.</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solidFill>
                            <a:schemeClr val="tx1"/>
                          </a:solidFill>
                          <a:effectLst/>
                        </a:rPr>
                        <a:t>Data with sparse value and knowledge about the reliability of priors is high. We can use Bayesian estimation.</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65495203"/>
                  </a:ext>
                </a:extLst>
              </a:tr>
              <a:tr h="1047218">
                <a:tc>
                  <a:txBody>
                    <a:bodyPr/>
                    <a:lstStyle/>
                    <a:p>
                      <a:pPr>
                        <a:lnSpc>
                          <a:spcPct val="115000"/>
                        </a:lnSpc>
                        <a:spcBef>
                          <a:spcPts val="1000"/>
                        </a:spcBef>
                        <a:spcAft>
                          <a:spcPts val="1000"/>
                        </a:spcAft>
                      </a:pPr>
                      <a:r>
                        <a:rPr lang="en-IN" sz="1200" b="1" dirty="0">
                          <a:solidFill>
                            <a:schemeClr val="tx1"/>
                          </a:solidFill>
                          <a:effectLst/>
                        </a:rPr>
                        <a:t>Complexity </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dirty="0">
                          <a:solidFill>
                            <a:schemeClr val="tx1"/>
                          </a:solidFill>
                          <a:effectLst/>
                        </a:rPr>
                        <a:t>MLE is less complex because we require to compute only the likelihood function</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dirty="0">
                          <a:solidFill>
                            <a:schemeClr val="tx1"/>
                          </a:solidFill>
                          <a:effectLst/>
                        </a:rPr>
                        <a:t>Bayesian estimation is more complex because the computation requires the likelihood function, evidence, and prior.</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7015180"/>
                  </a:ext>
                </a:extLst>
              </a:tr>
            </a:tbl>
          </a:graphicData>
        </a:graphic>
      </p:graphicFrame>
    </p:spTree>
    <p:extLst>
      <p:ext uri="{BB962C8B-B14F-4D97-AF65-F5344CB8AC3E}">
        <p14:creationId xmlns:p14="http://schemas.microsoft.com/office/powerpoint/2010/main" val="32816706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Hypothesis testing is an act in statistics whereby an analyst tests an assumption regarding a population parameter. The methodology employed by the analyst depends on the nature of the data used and the reason for the analysis.</a:t>
            </a:r>
          </a:p>
          <a:p>
            <a:r>
              <a:rPr lang="en-US" dirty="0"/>
              <a:t>https://miro.medium.com/max/862/1*VXxdieFiYCgR6v7nUaq01g.jpeg</a:t>
            </a:r>
          </a:p>
        </p:txBody>
      </p:sp>
      <p:pic>
        <p:nvPicPr>
          <p:cNvPr id="4" name="Picture 3">
            <a:extLst>
              <a:ext uri="{FF2B5EF4-FFF2-40B4-BE49-F238E27FC236}">
                <a16:creationId xmlns:a16="http://schemas.microsoft.com/office/drawing/2014/main" id="{0DB1F576-A563-4EFD-BF84-D7E515A9B3AA}"/>
              </a:ext>
            </a:extLst>
          </p:cNvPr>
          <p:cNvPicPr>
            <a:picLocks noChangeAspect="1"/>
          </p:cNvPicPr>
          <p:nvPr/>
        </p:nvPicPr>
        <p:blipFill>
          <a:blip r:embed="rId3"/>
          <a:stretch>
            <a:fillRect/>
          </a:stretch>
        </p:blipFill>
        <p:spPr>
          <a:xfrm>
            <a:off x="4844727" y="1264443"/>
            <a:ext cx="4170685" cy="2888514"/>
          </a:xfrm>
          <a:prstGeom prst="rect">
            <a:avLst/>
          </a:prstGeom>
        </p:spPr>
      </p:pic>
      <p:sp>
        <p:nvSpPr>
          <p:cNvPr id="9" name="TextBox 8">
            <a:extLst>
              <a:ext uri="{FF2B5EF4-FFF2-40B4-BE49-F238E27FC236}">
                <a16:creationId xmlns:a16="http://schemas.microsoft.com/office/drawing/2014/main" id="{99178002-7D36-4806-BEC1-582D395A83C8}"/>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bg1">
                    <a:lumMod val="50000"/>
                  </a:schemeClr>
                </a:solidFill>
              </a:rPr>
              <a:t>Image Source: https://miro.medium.com/max/862/1*VXxdieFiYCgR6v7nUaq01g.jpeg</a:t>
            </a:r>
          </a:p>
        </p:txBody>
      </p:sp>
    </p:spTree>
    <p:extLst>
      <p:ext uri="{BB962C8B-B14F-4D97-AF65-F5344CB8AC3E}">
        <p14:creationId xmlns:p14="http://schemas.microsoft.com/office/powerpoint/2010/main" val="955802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Probability Theory?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Probability theory is a branch of mathematics focusing on the analysis of random phenomena. It is an important skill for data scientists using data affected by chance. </a:t>
            </a:r>
            <a:endParaRPr dirty="0"/>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https://i.pinimg.com/originals/c7/44/33/c74433effae9a094ff059a6d016d547b.jpg</a:t>
            </a:r>
            <a:endParaRPr dirty="0"/>
          </a:p>
        </p:txBody>
      </p:sp>
      <p:pic>
        <p:nvPicPr>
          <p:cNvPr id="3" name="Picture 2">
            <a:extLst>
              <a:ext uri="{FF2B5EF4-FFF2-40B4-BE49-F238E27FC236}">
                <a16:creationId xmlns:a16="http://schemas.microsoft.com/office/drawing/2014/main" id="{E6BBF775-36DC-47FB-8A3C-63F655C6CC1D}"/>
              </a:ext>
            </a:extLst>
          </p:cNvPr>
          <p:cNvPicPr>
            <a:picLocks noChangeAspect="1"/>
          </p:cNvPicPr>
          <p:nvPr/>
        </p:nvPicPr>
        <p:blipFill>
          <a:blip r:embed="rId3"/>
          <a:stretch>
            <a:fillRect/>
          </a:stretch>
        </p:blipFill>
        <p:spPr>
          <a:xfrm>
            <a:off x="4767263" y="1100138"/>
            <a:ext cx="4267200" cy="3200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Hypothesis testing is used to assess the plausibility of a hypothesis by using sample data. Such data may come from a larger population, or from a data-generating process. The word "population" will be used for both of these cases in the following descriptions.</a:t>
            </a:r>
          </a:p>
          <a:p>
            <a:pPr marL="139700" indent="0">
              <a:buNone/>
            </a:pPr>
            <a:endParaRPr lang="en-US" dirty="0"/>
          </a:p>
        </p:txBody>
      </p:sp>
      <p:pic>
        <p:nvPicPr>
          <p:cNvPr id="6" name="Picture 5">
            <a:extLst>
              <a:ext uri="{FF2B5EF4-FFF2-40B4-BE49-F238E27FC236}">
                <a16:creationId xmlns:a16="http://schemas.microsoft.com/office/drawing/2014/main" id="{668A66CA-353C-40DF-AE14-E70E959F682D}"/>
              </a:ext>
            </a:extLst>
          </p:cNvPr>
          <p:cNvPicPr>
            <a:picLocks noChangeAspect="1"/>
          </p:cNvPicPr>
          <p:nvPr/>
        </p:nvPicPr>
        <p:blipFill>
          <a:blip r:embed="rId3"/>
          <a:stretch>
            <a:fillRect/>
          </a:stretch>
        </p:blipFill>
        <p:spPr>
          <a:xfrm>
            <a:off x="4844727" y="1264443"/>
            <a:ext cx="4170685" cy="2888514"/>
          </a:xfrm>
          <a:prstGeom prst="rect">
            <a:avLst/>
          </a:prstGeom>
        </p:spPr>
      </p:pic>
      <p:sp>
        <p:nvSpPr>
          <p:cNvPr id="7" name="TextBox 6">
            <a:extLst>
              <a:ext uri="{FF2B5EF4-FFF2-40B4-BE49-F238E27FC236}">
                <a16:creationId xmlns:a16="http://schemas.microsoft.com/office/drawing/2014/main" id="{BAB73889-B030-4FEE-A763-9C0E99965B5A}"/>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bg1">
                    <a:lumMod val="50000"/>
                  </a:schemeClr>
                </a:solidFill>
              </a:rPr>
              <a:t>Image Source: https://miro.medium.com/max/862/1*VXxdieFiYCgR6v7nUaq01g.jpeg</a:t>
            </a:r>
          </a:p>
        </p:txBody>
      </p:sp>
    </p:spTree>
    <p:extLst>
      <p:ext uri="{BB962C8B-B14F-4D97-AF65-F5344CB8AC3E}">
        <p14:creationId xmlns:p14="http://schemas.microsoft.com/office/powerpoint/2010/main" val="2273952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Hypothesis testing is used to assess the plausibility of a hypothesis by using sample data.</a:t>
            </a:r>
          </a:p>
          <a:p>
            <a:r>
              <a:rPr lang="en-US" dirty="0"/>
              <a:t>The test provides evidence concerning the plausibility of the hypothesis, given the data.</a:t>
            </a:r>
          </a:p>
          <a:p>
            <a:r>
              <a:rPr lang="en-US" dirty="0"/>
              <a:t>Statistical analysts test a hypothesis by measuring and examining a random sample of the population being analyzed.</a:t>
            </a:r>
          </a:p>
        </p:txBody>
      </p:sp>
      <p:pic>
        <p:nvPicPr>
          <p:cNvPr id="6" name="Picture 5">
            <a:extLst>
              <a:ext uri="{FF2B5EF4-FFF2-40B4-BE49-F238E27FC236}">
                <a16:creationId xmlns:a16="http://schemas.microsoft.com/office/drawing/2014/main" id="{837DC505-8150-436A-8F8A-46280C3E7F68}"/>
              </a:ext>
            </a:extLst>
          </p:cNvPr>
          <p:cNvPicPr>
            <a:picLocks noChangeAspect="1"/>
          </p:cNvPicPr>
          <p:nvPr/>
        </p:nvPicPr>
        <p:blipFill>
          <a:blip r:embed="rId3"/>
          <a:stretch>
            <a:fillRect/>
          </a:stretch>
        </p:blipFill>
        <p:spPr>
          <a:xfrm>
            <a:off x="4844727" y="1264443"/>
            <a:ext cx="4170685" cy="2888514"/>
          </a:xfrm>
          <a:prstGeom prst="rect">
            <a:avLst/>
          </a:prstGeom>
        </p:spPr>
      </p:pic>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tx2">
                    <a:lumMod val="25000"/>
                  </a:schemeClr>
                </a:solidFill>
              </a:rPr>
              <a:t>Image Source: https://miro.medium.com/max/862/1*VXxdieFiYCgR6v7nUaq01g.jpeg</a:t>
            </a:r>
          </a:p>
        </p:txBody>
      </p:sp>
    </p:spTree>
    <p:extLst>
      <p:ext uri="{BB962C8B-B14F-4D97-AF65-F5344CB8AC3E}">
        <p14:creationId xmlns:p14="http://schemas.microsoft.com/office/powerpoint/2010/main" val="3194144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Hypothesis Testing Works</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In hypothesis testing, an analyst tests a statistical sample, with the goal of providing evidence on the plausibility of the null hypothesis.</a:t>
            </a:r>
          </a:p>
          <a:p>
            <a:r>
              <a:rPr lang="en-US" dirty="0"/>
              <a:t>Statistical analysts test a hypothesis by measuring and examining a random sample of the population being analyzed. </a:t>
            </a:r>
          </a:p>
        </p:txBody>
      </p:sp>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tx1">
                    <a:lumMod val="65000"/>
                    <a:lumOff val="35000"/>
                  </a:schemeClr>
                </a:solidFill>
              </a:rPr>
              <a:t>Image Source: https://miro.medium.com/max/642/0*EsLPwer1RYCSczmw</a:t>
            </a:r>
          </a:p>
        </p:txBody>
      </p:sp>
      <p:pic>
        <p:nvPicPr>
          <p:cNvPr id="3" name="Picture 2">
            <a:extLst>
              <a:ext uri="{FF2B5EF4-FFF2-40B4-BE49-F238E27FC236}">
                <a16:creationId xmlns:a16="http://schemas.microsoft.com/office/drawing/2014/main" id="{C22E080A-985F-4B7F-8952-45CA002A71EE}"/>
              </a:ext>
            </a:extLst>
          </p:cNvPr>
          <p:cNvPicPr>
            <a:picLocks noChangeAspect="1"/>
          </p:cNvPicPr>
          <p:nvPr/>
        </p:nvPicPr>
        <p:blipFill>
          <a:blip r:embed="rId3"/>
          <a:stretch>
            <a:fillRect/>
          </a:stretch>
        </p:blipFill>
        <p:spPr>
          <a:xfrm>
            <a:off x="4844727" y="1169482"/>
            <a:ext cx="4110757" cy="2804535"/>
          </a:xfrm>
          <a:prstGeom prst="rect">
            <a:avLst/>
          </a:prstGeom>
        </p:spPr>
      </p:pic>
    </p:spTree>
    <p:extLst>
      <p:ext uri="{BB962C8B-B14F-4D97-AF65-F5344CB8AC3E}">
        <p14:creationId xmlns:p14="http://schemas.microsoft.com/office/powerpoint/2010/main" val="217397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There are two types of Hypothesis Testing</a:t>
            </a:r>
          </a:p>
          <a:p>
            <a:pPr marL="539750" indent="-400050">
              <a:buFont typeface="+mj-lt"/>
              <a:buAutoNum type="romanLcPeriod"/>
            </a:pPr>
            <a:r>
              <a:rPr lang="en-US" dirty="0"/>
              <a:t>Null hypothesis</a:t>
            </a:r>
          </a:p>
          <a:p>
            <a:pPr marL="539750" indent="-400050">
              <a:buFont typeface="+mj-lt"/>
              <a:buAutoNum type="romanLcPeriod"/>
            </a:pPr>
            <a:r>
              <a:rPr lang="en-US" dirty="0"/>
              <a:t>Alternative hypothesis</a:t>
            </a:r>
          </a:p>
        </p:txBody>
      </p:sp>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461665"/>
          </a:xfrm>
          <a:prstGeom prst="rect">
            <a:avLst/>
          </a:prstGeom>
          <a:noFill/>
        </p:spPr>
        <p:txBody>
          <a:bodyPr wrap="square">
            <a:spAutoFit/>
          </a:bodyPr>
          <a:lstStyle/>
          <a:p>
            <a:r>
              <a:rPr lang="en-IN" sz="800" dirty="0">
                <a:solidFill>
                  <a:schemeClr val="tx1">
                    <a:lumMod val="65000"/>
                    <a:lumOff val="35000"/>
                  </a:schemeClr>
                </a:solidFill>
              </a:rPr>
              <a:t>Image Source: https://www.analyticssteps.com/backend/media/thumbnail/6735922/4237247_1626434645_HYPOTHESIS%20TESTINGArtboard%201.jpg</a:t>
            </a:r>
          </a:p>
        </p:txBody>
      </p:sp>
      <p:pic>
        <p:nvPicPr>
          <p:cNvPr id="3" name="Picture 2">
            <a:extLst>
              <a:ext uri="{FF2B5EF4-FFF2-40B4-BE49-F238E27FC236}">
                <a16:creationId xmlns:a16="http://schemas.microsoft.com/office/drawing/2014/main" id="{5BB7123A-C704-4CE7-B269-D9BD0EEA1946}"/>
              </a:ext>
            </a:extLst>
          </p:cNvPr>
          <p:cNvPicPr>
            <a:picLocks noChangeAspect="1"/>
          </p:cNvPicPr>
          <p:nvPr/>
        </p:nvPicPr>
        <p:blipFill rotWithShape="1">
          <a:blip r:embed="rId3"/>
          <a:srcRect t="9791" b="8750"/>
          <a:stretch/>
        </p:blipFill>
        <p:spPr>
          <a:xfrm>
            <a:off x="4844727" y="1646634"/>
            <a:ext cx="4129121" cy="1850231"/>
          </a:xfrm>
          <a:prstGeom prst="rect">
            <a:avLst/>
          </a:prstGeom>
        </p:spPr>
      </p:pic>
    </p:spTree>
    <p:extLst>
      <p:ext uri="{BB962C8B-B14F-4D97-AF65-F5344CB8AC3E}">
        <p14:creationId xmlns:p14="http://schemas.microsoft.com/office/powerpoint/2010/main" val="450336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b="1" dirty="0"/>
              <a:t>Null Hypothesis: </a:t>
            </a:r>
            <a:r>
              <a:rPr lang="en-US" dirty="0"/>
              <a:t>It is denoted by H0. A null hypothesis is the one in which sample observations result purely from chance. This means that the observations are not influenced by some non-random cause.</a:t>
            </a:r>
          </a:p>
        </p:txBody>
      </p:sp>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461665"/>
          </a:xfrm>
          <a:prstGeom prst="rect">
            <a:avLst/>
          </a:prstGeom>
          <a:noFill/>
        </p:spPr>
        <p:txBody>
          <a:bodyPr wrap="square">
            <a:spAutoFit/>
          </a:bodyPr>
          <a:lstStyle/>
          <a:p>
            <a:r>
              <a:rPr lang="en-IN" sz="800" dirty="0">
                <a:solidFill>
                  <a:schemeClr val="tx1">
                    <a:lumMod val="65000"/>
                    <a:lumOff val="35000"/>
                  </a:schemeClr>
                </a:solidFill>
              </a:rPr>
              <a:t>Image Source: https://www.analyticssteps.com/backend/media/thumbnail/6735922/4237247_1626434645_HYPOTHESIS%20TESTINGArtboard%201.jpg</a:t>
            </a:r>
          </a:p>
        </p:txBody>
      </p:sp>
      <p:pic>
        <p:nvPicPr>
          <p:cNvPr id="3" name="Picture 2">
            <a:extLst>
              <a:ext uri="{FF2B5EF4-FFF2-40B4-BE49-F238E27FC236}">
                <a16:creationId xmlns:a16="http://schemas.microsoft.com/office/drawing/2014/main" id="{5BB7123A-C704-4CE7-B269-D9BD0EEA1946}"/>
              </a:ext>
            </a:extLst>
          </p:cNvPr>
          <p:cNvPicPr>
            <a:picLocks noChangeAspect="1"/>
          </p:cNvPicPr>
          <p:nvPr/>
        </p:nvPicPr>
        <p:blipFill rotWithShape="1">
          <a:blip r:embed="rId3"/>
          <a:srcRect t="9791" b="8750"/>
          <a:stretch/>
        </p:blipFill>
        <p:spPr>
          <a:xfrm>
            <a:off x="4844727" y="1646634"/>
            <a:ext cx="4129121" cy="1850231"/>
          </a:xfrm>
          <a:prstGeom prst="rect">
            <a:avLst/>
          </a:prstGeom>
        </p:spPr>
      </p:pic>
    </p:spTree>
    <p:extLst>
      <p:ext uri="{BB962C8B-B14F-4D97-AF65-F5344CB8AC3E}">
        <p14:creationId xmlns:p14="http://schemas.microsoft.com/office/powerpoint/2010/main" val="311753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b="1" dirty="0"/>
              <a:t>Alternative Hypothesis:</a:t>
            </a:r>
            <a:r>
              <a:rPr lang="en-US" dirty="0"/>
              <a:t> It is denoted by Ha or H1. An alternative hypothesis is the one in which sample observations are influenced by some non-random cause. A hypothesis test concludes whether to reject the null hypothesis and accept the alternative hypothesis or to fail to reject the null hypothesis. The decision is based on the value of X and R.</a:t>
            </a:r>
          </a:p>
        </p:txBody>
      </p:sp>
      <p:sp>
        <p:nvSpPr>
          <p:cNvPr id="7" name="TextBox 6">
            <a:extLst>
              <a:ext uri="{FF2B5EF4-FFF2-40B4-BE49-F238E27FC236}">
                <a16:creationId xmlns:a16="http://schemas.microsoft.com/office/drawing/2014/main" id="{0605546E-F6CE-4633-B9EE-5A34DAED0835}"/>
              </a:ext>
            </a:extLst>
          </p:cNvPr>
          <p:cNvSpPr txBox="1"/>
          <p:nvPr/>
        </p:nvSpPr>
        <p:spPr>
          <a:xfrm>
            <a:off x="4623287" y="4457693"/>
            <a:ext cx="4572000" cy="461665"/>
          </a:xfrm>
          <a:prstGeom prst="rect">
            <a:avLst/>
          </a:prstGeom>
          <a:noFill/>
        </p:spPr>
        <p:txBody>
          <a:bodyPr wrap="square">
            <a:spAutoFit/>
          </a:bodyPr>
          <a:lstStyle/>
          <a:p>
            <a:r>
              <a:rPr lang="en-IN" sz="800" dirty="0">
                <a:solidFill>
                  <a:schemeClr val="tx1">
                    <a:lumMod val="65000"/>
                    <a:lumOff val="35000"/>
                  </a:schemeClr>
                </a:solidFill>
              </a:rPr>
              <a:t>Image Source: https://www.analyticssteps.com/backend/media/thumbnail/6735922/4237247_1626434645_HYPOTHESIS%20TESTINGArtboard%201.jpg</a:t>
            </a:r>
          </a:p>
        </p:txBody>
      </p:sp>
      <p:pic>
        <p:nvPicPr>
          <p:cNvPr id="3" name="Picture 2">
            <a:extLst>
              <a:ext uri="{FF2B5EF4-FFF2-40B4-BE49-F238E27FC236}">
                <a16:creationId xmlns:a16="http://schemas.microsoft.com/office/drawing/2014/main" id="{5BB7123A-C704-4CE7-B269-D9BD0EEA1946}"/>
              </a:ext>
            </a:extLst>
          </p:cNvPr>
          <p:cNvPicPr>
            <a:picLocks noChangeAspect="1"/>
          </p:cNvPicPr>
          <p:nvPr/>
        </p:nvPicPr>
        <p:blipFill rotWithShape="1">
          <a:blip r:embed="rId3"/>
          <a:srcRect t="9791" b="8750"/>
          <a:stretch/>
        </p:blipFill>
        <p:spPr>
          <a:xfrm>
            <a:off x="4844727" y="1646634"/>
            <a:ext cx="4129121" cy="1850231"/>
          </a:xfrm>
          <a:prstGeom prst="rect">
            <a:avLst/>
          </a:prstGeom>
        </p:spPr>
      </p:pic>
    </p:spTree>
    <p:extLst>
      <p:ext uri="{BB962C8B-B14F-4D97-AF65-F5344CB8AC3E}">
        <p14:creationId xmlns:p14="http://schemas.microsoft.com/office/powerpoint/2010/main" val="922337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Steps in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IN" dirty="0">
                <a:effectLst/>
                <a:latin typeface="+mn-lt"/>
                <a:ea typeface="Times New Roman" panose="02020603050405020304" pitchFamily="18" charset="0"/>
              </a:rPr>
              <a:t>Stating the Hypotheses</a:t>
            </a:r>
          </a:p>
          <a:p>
            <a:r>
              <a:rPr lang="en-IN" dirty="0">
                <a:effectLst/>
                <a:latin typeface="+mn-lt"/>
                <a:ea typeface="Times New Roman" panose="02020603050405020304" pitchFamily="18" charset="0"/>
              </a:rPr>
              <a:t>Making Statistical Assumptions</a:t>
            </a:r>
          </a:p>
          <a:p>
            <a:r>
              <a:rPr lang="en-IN" dirty="0">
                <a:effectLst/>
                <a:latin typeface="+mn-lt"/>
                <a:ea typeface="Times New Roman" panose="02020603050405020304" pitchFamily="18" charset="0"/>
              </a:rPr>
              <a:t>Formulating an Analysis Plan</a:t>
            </a:r>
          </a:p>
          <a:p>
            <a:r>
              <a:rPr lang="en-IN" dirty="0">
                <a:effectLst/>
                <a:latin typeface="+mn-lt"/>
                <a:ea typeface="Times New Roman" panose="02020603050405020304" pitchFamily="18" charset="0"/>
              </a:rPr>
              <a:t>Investigating Sample Data</a:t>
            </a:r>
          </a:p>
          <a:p>
            <a:r>
              <a:rPr lang="en-IN" dirty="0">
                <a:effectLst/>
                <a:latin typeface="+mn-lt"/>
                <a:ea typeface="Times New Roman" panose="02020603050405020304" pitchFamily="18" charset="0"/>
              </a:rPr>
              <a:t>Interpreting Results</a:t>
            </a:r>
          </a:p>
          <a:p>
            <a:pPr marL="139700" indent="0">
              <a:buNone/>
            </a:pPr>
            <a:endParaRPr lang="en-US" dirty="0">
              <a:latin typeface="+mn-lt"/>
            </a:endParaRPr>
          </a:p>
        </p:txBody>
      </p:sp>
      <p:pic>
        <p:nvPicPr>
          <p:cNvPr id="8" name="Picture 7">
            <a:extLst>
              <a:ext uri="{FF2B5EF4-FFF2-40B4-BE49-F238E27FC236}">
                <a16:creationId xmlns:a16="http://schemas.microsoft.com/office/drawing/2014/main" id="{0FB54417-3DE4-4CD8-843C-C9ED2746F5E0}"/>
              </a:ext>
            </a:extLst>
          </p:cNvPr>
          <p:cNvPicPr>
            <a:picLocks noChangeAspect="1"/>
          </p:cNvPicPr>
          <p:nvPr/>
        </p:nvPicPr>
        <p:blipFill>
          <a:blip r:embed="rId3"/>
          <a:stretch>
            <a:fillRect/>
          </a:stretch>
        </p:blipFill>
        <p:spPr>
          <a:xfrm>
            <a:off x="4844727" y="1169482"/>
            <a:ext cx="4110757" cy="2804535"/>
          </a:xfrm>
          <a:prstGeom prst="rect">
            <a:avLst/>
          </a:prstGeom>
        </p:spPr>
      </p:pic>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tx1">
                    <a:lumMod val="65000"/>
                    <a:lumOff val="35000"/>
                  </a:schemeClr>
                </a:solidFill>
              </a:rPr>
              <a:t>Image Source: https://miro.medium.com/max/642/0*EsLPwer1RYCSczmw</a:t>
            </a:r>
          </a:p>
        </p:txBody>
      </p:sp>
    </p:spTree>
    <p:extLst>
      <p:ext uri="{BB962C8B-B14F-4D97-AF65-F5344CB8AC3E}">
        <p14:creationId xmlns:p14="http://schemas.microsoft.com/office/powerpoint/2010/main" val="1544262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Accepting or Rejecting Null Hypothesis</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This is an extension of the last step - interpreting results in the process of hypothesis testing. A null hypothesis is accepted or rejected basis P value and the region of acceptance.</a:t>
            </a:r>
          </a:p>
          <a:p>
            <a:r>
              <a:rPr lang="en-IN" dirty="0">
                <a:effectLst/>
                <a:latin typeface="+mn-lt"/>
                <a:ea typeface="Times New Roman" panose="02020603050405020304" pitchFamily="18" charset="0"/>
              </a:rPr>
              <a:t>P value – it is a function of the observed sample results. </a:t>
            </a:r>
            <a:endParaRPr lang="en-US" dirty="0">
              <a:effectLst/>
              <a:latin typeface="+mn-lt"/>
              <a:ea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r>
              <a:rPr lang="en-IN" sz="800" dirty="0">
                <a:solidFill>
                  <a:schemeClr val="tx1">
                    <a:lumMod val="65000"/>
                    <a:lumOff val="35000"/>
                  </a:schemeClr>
                </a:solidFill>
              </a:rPr>
              <a:t>Image Source: https://i0.wp.com/www.iedunote.com/img/25143/hypothesis-testing.png?resize=299%2C158&amp;quality=100&amp;ssl=1</a:t>
            </a:r>
          </a:p>
        </p:txBody>
      </p:sp>
      <p:pic>
        <p:nvPicPr>
          <p:cNvPr id="3" name="Picture 2">
            <a:extLst>
              <a:ext uri="{FF2B5EF4-FFF2-40B4-BE49-F238E27FC236}">
                <a16:creationId xmlns:a16="http://schemas.microsoft.com/office/drawing/2014/main" id="{F92EB57C-56D9-42F2-9E95-27AEB0DE6B0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844727" y="1461292"/>
            <a:ext cx="3977804" cy="2101983"/>
          </a:xfrm>
          <a:prstGeom prst="rect">
            <a:avLst/>
          </a:prstGeom>
        </p:spPr>
      </p:pic>
    </p:spTree>
    <p:extLst>
      <p:ext uri="{BB962C8B-B14F-4D97-AF65-F5344CB8AC3E}">
        <p14:creationId xmlns:p14="http://schemas.microsoft.com/office/powerpoint/2010/main" val="2542339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Central Limit Theorem (CLT)?</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The Central Limit Theorem (CLT) is a statistical concept that states that the sample mean distribution of a random variable will assume a near-normal or normal distribution if the sample size is large enough. </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r>
              <a:rPr lang="en-IN" sz="800" dirty="0">
                <a:solidFill>
                  <a:schemeClr val="tx1">
                    <a:lumMod val="65000"/>
                    <a:lumOff val="35000"/>
                  </a:schemeClr>
                </a:solidFill>
              </a:rPr>
              <a:t>Image Source: https://cdn.corporatefinanceinstitute.com/assets/Central-Limit-Theorem-CLT-Diagram-1200x734.png </a:t>
            </a:r>
          </a:p>
          <a:p>
            <a:endParaRPr lang="en-IN" sz="800" dirty="0">
              <a:solidFill>
                <a:schemeClr val="tx1">
                  <a:lumMod val="65000"/>
                  <a:lumOff val="35000"/>
                </a:schemeClr>
              </a:solidFill>
            </a:endParaRPr>
          </a:p>
          <a:p>
            <a:endParaRPr lang="en-IN" sz="800" dirty="0">
              <a:solidFill>
                <a:schemeClr val="tx1">
                  <a:lumMod val="65000"/>
                  <a:lumOff val="35000"/>
                </a:schemeClr>
              </a:solidFill>
            </a:endParaRPr>
          </a:p>
        </p:txBody>
      </p:sp>
      <p:pic>
        <p:nvPicPr>
          <p:cNvPr id="7" name="Picture 6">
            <a:extLst>
              <a:ext uri="{FF2B5EF4-FFF2-40B4-BE49-F238E27FC236}">
                <a16:creationId xmlns:a16="http://schemas.microsoft.com/office/drawing/2014/main" id="{A26A5F37-21DB-441A-B1F4-46F06BDB87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932" y="1354900"/>
            <a:ext cx="4130993" cy="2526383"/>
          </a:xfrm>
          <a:prstGeom prst="rect">
            <a:avLst/>
          </a:prstGeom>
        </p:spPr>
      </p:pic>
    </p:spTree>
    <p:extLst>
      <p:ext uri="{BB962C8B-B14F-4D97-AF65-F5344CB8AC3E}">
        <p14:creationId xmlns:p14="http://schemas.microsoft.com/office/powerpoint/2010/main" val="3627442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The central limit theorem forms the basis of the probability distribution. It makes it easy to understand how population estimates behave when subjected to repeated sampling. When plotted on a graph, the theorem shows the shape of the distribution formed by means of repeated population samples.</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r>
              <a:rPr lang="en-IN" sz="800" dirty="0">
                <a:solidFill>
                  <a:schemeClr val="tx1">
                    <a:lumMod val="65000"/>
                    <a:lumOff val="35000"/>
                  </a:schemeClr>
                </a:solidFill>
              </a:rPr>
              <a:t>Image Source: https://cdn.corporatefinanceinstitute.com/assets/Central-Limit-Theorem-CLT-How-it-works-and-how-it-arises.png </a:t>
            </a:r>
          </a:p>
          <a:p>
            <a:endParaRPr lang="en-IN" sz="800" dirty="0">
              <a:solidFill>
                <a:schemeClr val="tx1">
                  <a:lumMod val="65000"/>
                  <a:lumOff val="35000"/>
                </a:schemeClr>
              </a:solidFill>
            </a:endParaRPr>
          </a:p>
          <a:p>
            <a:endParaRPr lang="en-IN" sz="800" dirty="0">
              <a:solidFill>
                <a:schemeClr val="tx1">
                  <a:lumMod val="65000"/>
                  <a:lumOff val="35000"/>
                </a:schemeClr>
              </a:solidFil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265527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Uses for Probability Theory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Data scientists to model situations </a:t>
            </a:r>
          </a:p>
          <a:p>
            <a:pPr marL="457200" lvl="0" indent="-317500" algn="l" rtl="0">
              <a:spcBef>
                <a:spcPts val="0"/>
              </a:spcBef>
              <a:spcAft>
                <a:spcPts val="0"/>
              </a:spcAft>
              <a:buSzPts val="1400"/>
              <a:buChar char="●"/>
            </a:pPr>
            <a:r>
              <a:rPr lang="en-IN" dirty="0"/>
              <a:t>Business world</a:t>
            </a:r>
          </a:p>
          <a:p>
            <a:pPr marL="457200" lvl="0" indent="-317500" algn="l" rtl="0">
              <a:spcBef>
                <a:spcPts val="0"/>
              </a:spcBef>
              <a:spcAft>
                <a:spcPts val="0"/>
              </a:spcAft>
              <a:buSzPts val="1400"/>
              <a:buChar char="●"/>
            </a:pPr>
            <a:r>
              <a:rPr lang="en-IN" dirty="0"/>
              <a:t>Business world</a:t>
            </a:r>
          </a:p>
          <a:p>
            <a:pPr marL="457200" lvl="0" indent="-317500" algn="l" rtl="0">
              <a:spcBef>
                <a:spcPts val="0"/>
              </a:spcBef>
              <a:spcAft>
                <a:spcPts val="0"/>
              </a:spcAft>
              <a:buSzPts val="1400"/>
              <a:buChar char="●"/>
            </a:pPr>
            <a:r>
              <a:rPr lang="en-IN" dirty="0"/>
              <a:t>Clinical trials </a:t>
            </a:r>
            <a:endParaRPr dirty="0"/>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https://i.pinimg.com/originals/c7/44/33/c74433effae9a094ff059a6d016d547b.jpg</a:t>
            </a:r>
            <a:endParaRPr dirty="0"/>
          </a:p>
        </p:txBody>
      </p:sp>
      <p:pic>
        <p:nvPicPr>
          <p:cNvPr id="3" name="Picture 2">
            <a:extLst>
              <a:ext uri="{FF2B5EF4-FFF2-40B4-BE49-F238E27FC236}">
                <a16:creationId xmlns:a16="http://schemas.microsoft.com/office/drawing/2014/main" id="{E6BBF775-36DC-47FB-8A3C-63F655C6CC1D}"/>
              </a:ext>
            </a:extLst>
          </p:cNvPr>
          <p:cNvPicPr>
            <a:picLocks noChangeAspect="1"/>
          </p:cNvPicPr>
          <p:nvPr/>
        </p:nvPicPr>
        <p:blipFill>
          <a:blip r:embed="rId3"/>
          <a:stretch>
            <a:fillRect/>
          </a:stretch>
        </p:blipFill>
        <p:spPr>
          <a:xfrm>
            <a:off x="4767263" y="1100138"/>
            <a:ext cx="4267200" cy="3200400"/>
          </a:xfrm>
          <a:prstGeom prst="rect">
            <a:avLst/>
          </a:prstGeom>
        </p:spPr>
      </p:pic>
    </p:spTree>
    <p:extLst>
      <p:ext uri="{BB962C8B-B14F-4D97-AF65-F5344CB8AC3E}">
        <p14:creationId xmlns:p14="http://schemas.microsoft.com/office/powerpoint/2010/main" val="390685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From the figure above, we can deduce that despite the fact that the original shape of the distribution was uniform, it tends towards a normal distribution as the value of n (sample size) increases.</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r>
              <a:rPr lang="en-IN" sz="800" dirty="0">
                <a:solidFill>
                  <a:schemeClr val="tx1">
                    <a:lumMod val="65000"/>
                    <a:lumOff val="35000"/>
                  </a:schemeClr>
                </a:solidFill>
              </a:rPr>
              <a:t>Image Source</a:t>
            </a:r>
            <a:r>
              <a:rPr lang="en-IN" sz="800">
                <a:solidFill>
                  <a:schemeClr val="tx1">
                    <a:lumMod val="65000"/>
                    <a:lumOff val="35000"/>
                  </a:schemeClr>
                </a:solidFill>
              </a:rPr>
              <a:t>: https://cdn.corporatefinanceinstitute.com/assets/Central-Limit-Theorem-CLT-How-it-works-and-how-it-arises.png </a:t>
            </a:r>
            <a:endParaRPr lang="en-IN" sz="800" dirty="0">
              <a:solidFill>
                <a:schemeClr val="tx1">
                  <a:lumMod val="65000"/>
                  <a:lumOff val="35000"/>
                </a:schemeClr>
              </a:solidFill>
            </a:endParaRPr>
          </a:p>
          <a:p>
            <a:endParaRPr lang="en-IN" sz="800" dirty="0">
              <a:solidFill>
                <a:schemeClr val="tx1">
                  <a:lumMod val="65000"/>
                  <a:lumOff val="35000"/>
                </a:schemeClr>
              </a:solidFill>
            </a:endParaRPr>
          </a:p>
          <a:p>
            <a:endParaRPr lang="en-IN" sz="800" dirty="0">
              <a:solidFill>
                <a:schemeClr val="tx1">
                  <a:lumMod val="65000"/>
                  <a:lumOff val="35000"/>
                </a:schemeClr>
              </a:solidFil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1220008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Apart from showing the shape that the sample means will take, the central limit theorem also gives an overview of the mean and variance of the distribution. The sample mean of the distribution is the actual population mean from which the samples were taken.</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r>
              <a:rPr lang="en-IN" sz="800" dirty="0">
                <a:solidFill>
                  <a:schemeClr val="tx1">
                    <a:lumMod val="65000"/>
                    <a:lumOff val="35000"/>
                  </a:schemeClr>
                </a:solidFill>
              </a:rPr>
              <a:t>Image Source</a:t>
            </a:r>
            <a:r>
              <a:rPr lang="en-IN" sz="800">
                <a:solidFill>
                  <a:schemeClr val="tx1">
                    <a:lumMod val="65000"/>
                    <a:lumOff val="35000"/>
                  </a:schemeClr>
                </a:solidFill>
              </a:rPr>
              <a:t>: https://cdn.corporatefinanceinstitute.com/assets/Central-Limit-Theorem-CLT-How-it-works-and-how-it-arises.png </a:t>
            </a:r>
            <a:endParaRPr lang="en-IN" sz="800" dirty="0">
              <a:solidFill>
                <a:schemeClr val="tx1">
                  <a:lumMod val="65000"/>
                  <a:lumOff val="35000"/>
                </a:schemeClr>
              </a:solidFill>
            </a:endParaRPr>
          </a:p>
          <a:p>
            <a:endParaRPr lang="en-IN" sz="800" dirty="0">
              <a:solidFill>
                <a:schemeClr val="tx1">
                  <a:lumMod val="65000"/>
                  <a:lumOff val="35000"/>
                </a:schemeClr>
              </a:solidFill>
            </a:endParaRPr>
          </a:p>
          <a:p>
            <a:endParaRPr lang="en-IN" sz="800" dirty="0">
              <a:solidFill>
                <a:schemeClr val="tx1">
                  <a:lumMod val="65000"/>
                  <a:lumOff val="35000"/>
                </a:schemeClr>
              </a:solidFil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2621709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The variance of the sample distribution, on the other hand, is the variance of the population divided by n. Therefore, the larger the sample size of the distribution, the smaller the variance of the sample mean.</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r>
              <a:rPr lang="en-IN" sz="800" dirty="0">
                <a:solidFill>
                  <a:schemeClr val="tx1">
                    <a:lumMod val="65000"/>
                    <a:lumOff val="35000"/>
                  </a:schemeClr>
                </a:solidFill>
              </a:rPr>
              <a:t>Image Source</a:t>
            </a:r>
            <a:r>
              <a:rPr lang="en-IN" sz="800">
                <a:solidFill>
                  <a:schemeClr val="tx1">
                    <a:lumMod val="65000"/>
                    <a:lumOff val="35000"/>
                  </a:schemeClr>
                </a:solidFill>
              </a:rPr>
              <a:t>: https://cdn.corporatefinanceinstitute.com/assets/Central-Limit-Theorem-CLT-How-it-works-and-how-it-arises.png </a:t>
            </a:r>
            <a:endParaRPr lang="en-IN" sz="800" dirty="0">
              <a:solidFill>
                <a:schemeClr val="tx1">
                  <a:lumMod val="65000"/>
                  <a:lumOff val="35000"/>
                </a:schemeClr>
              </a:solidFill>
            </a:endParaRPr>
          </a:p>
          <a:p>
            <a:endParaRPr lang="en-IN" sz="800" dirty="0">
              <a:solidFill>
                <a:schemeClr val="tx1">
                  <a:lumMod val="65000"/>
                  <a:lumOff val="35000"/>
                </a:schemeClr>
              </a:solidFill>
            </a:endParaRPr>
          </a:p>
          <a:p>
            <a:endParaRPr lang="en-IN" sz="800" dirty="0">
              <a:solidFill>
                <a:schemeClr val="tx1">
                  <a:lumMod val="65000"/>
                  <a:lumOff val="35000"/>
                </a:schemeClr>
              </a:solidFil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3379500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a Chi-Square Statistic?</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A chi-square (χ2) statistic is a test that measures how a model compares to actual observed data. The data used in calculating a chi-square statistic must be random, raw, mutually exclusive, drawn from independent variables, and drawn from a large enough sample. </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tx1">
                    <a:lumMod val="65000"/>
                    <a:lumOff val="35000"/>
                  </a:schemeClr>
                </a:solidFill>
              </a:rPr>
              <a:t>Image Source: https://i.ytimg.com/vi/HKDqlYSLt68/maxresdefault.jpg</a:t>
            </a:r>
          </a:p>
        </p:txBody>
      </p:sp>
      <p:pic>
        <p:nvPicPr>
          <p:cNvPr id="3" name="Picture 2">
            <a:extLst>
              <a:ext uri="{FF2B5EF4-FFF2-40B4-BE49-F238E27FC236}">
                <a16:creationId xmlns:a16="http://schemas.microsoft.com/office/drawing/2014/main" id="{B86EE367-B68B-43E2-9F1D-A1779A62B88A}"/>
              </a:ext>
            </a:extLst>
          </p:cNvPr>
          <p:cNvPicPr>
            <a:picLocks noChangeAspect="1"/>
          </p:cNvPicPr>
          <p:nvPr/>
        </p:nvPicPr>
        <p:blipFill>
          <a:blip r:embed="rId3"/>
          <a:stretch>
            <a:fillRect/>
          </a:stretch>
        </p:blipFill>
        <p:spPr>
          <a:xfrm>
            <a:off x="4922045" y="1354900"/>
            <a:ext cx="3994268" cy="2259838"/>
          </a:xfrm>
          <a:prstGeom prst="rect">
            <a:avLst/>
          </a:prstGeom>
        </p:spPr>
      </p:pic>
    </p:spTree>
    <p:extLst>
      <p:ext uri="{BB962C8B-B14F-4D97-AF65-F5344CB8AC3E}">
        <p14:creationId xmlns:p14="http://schemas.microsoft.com/office/powerpoint/2010/main" val="52968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a Chi-Square Statistic?</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Chi-square tests are often used in hypothesis testing. </a:t>
            </a:r>
          </a:p>
          <a:p>
            <a:r>
              <a:rPr lang="en-US" dirty="0">
                <a:effectLst/>
                <a:latin typeface="+mn-lt"/>
                <a:ea typeface="Times New Roman" panose="02020603050405020304" pitchFamily="18" charset="0"/>
              </a:rPr>
              <a:t>The chi-square statistic compares the size of any discrepancies between the expected results and the actual results, given the size of the sample and the number of variables in the relationship.</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tx1">
                    <a:lumMod val="65000"/>
                    <a:lumOff val="35000"/>
                  </a:schemeClr>
                </a:solidFill>
              </a:rPr>
              <a:t>Image Source: https://i.ytimg.com/vi/HKDqlYSLt68/maxresdefault.jpg</a:t>
            </a:r>
          </a:p>
        </p:txBody>
      </p:sp>
      <p:pic>
        <p:nvPicPr>
          <p:cNvPr id="3" name="Picture 2">
            <a:extLst>
              <a:ext uri="{FF2B5EF4-FFF2-40B4-BE49-F238E27FC236}">
                <a16:creationId xmlns:a16="http://schemas.microsoft.com/office/drawing/2014/main" id="{B86EE367-B68B-43E2-9F1D-A1779A62B88A}"/>
              </a:ext>
            </a:extLst>
          </p:cNvPr>
          <p:cNvPicPr>
            <a:picLocks noChangeAspect="1"/>
          </p:cNvPicPr>
          <p:nvPr/>
        </p:nvPicPr>
        <p:blipFill>
          <a:blip r:embed="rId3"/>
          <a:stretch>
            <a:fillRect/>
          </a:stretch>
        </p:blipFill>
        <p:spPr>
          <a:xfrm>
            <a:off x="4922045" y="1354900"/>
            <a:ext cx="3994268" cy="2259838"/>
          </a:xfrm>
          <a:prstGeom prst="rect">
            <a:avLst/>
          </a:prstGeom>
        </p:spPr>
      </p:pic>
    </p:spTree>
    <p:extLst>
      <p:ext uri="{BB962C8B-B14F-4D97-AF65-F5344CB8AC3E}">
        <p14:creationId xmlns:p14="http://schemas.microsoft.com/office/powerpoint/2010/main" val="16787383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Formula for Chi-Square Is</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r>
              <a:rPr lang="en-IN" sz="800" dirty="0">
                <a:solidFill>
                  <a:schemeClr val="tx1">
                    <a:lumMod val="65000"/>
                    <a:lumOff val="35000"/>
                  </a:schemeClr>
                </a:solidFill>
              </a:rPr>
              <a:t>Image Source: https://i.ytimg.com/vi/HKDqlYSLt68/maxresdefault.jpg</a:t>
            </a:r>
          </a:p>
        </p:txBody>
      </p:sp>
      <p:pic>
        <p:nvPicPr>
          <p:cNvPr id="3" name="Picture 2">
            <a:extLst>
              <a:ext uri="{FF2B5EF4-FFF2-40B4-BE49-F238E27FC236}">
                <a16:creationId xmlns:a16="http://schemas.microsoft.com/office/drawing/2014/main" id="{B86EE367-B68B-43E2-9F1D-A1779A62B88A}"/>
              </a:ext>
            </a:extLst>
          </p:cNvPr>
          <p:cNvPicPr>
            <a:picLocks noChangeAspect="1"/>
          </p:cNvPicPr>
          <p:nvPr/>
        </p:nvPicPr>
        <p:blipFill>
          <a:blip r:embed="rId3"/>
          <a:stretch>
            <a:fillRect/>
          </a:stretch>
        </p:blipFill>
        <p:spPr>
          <a:xfrm>
            <a:off x="4922045" y="1354900"/>
            <a:ext cx="3994268" cy="2259838"/>
          </a:xfrm>
          <a:prstGeom prst="rect">
            <a:avLst/>
          </a:prstGeom>
        </p:spPr>
      </p:pic>
      <p:pic>
        <p:nvPicPr>
          <p:cNvPr id="7" name="Picture 6">
            <a:extLst>
              <a:ext uri="{FF2B5EF4-FFF2-40B4-BE49-F238E27FC236}">
                <a16:creationId xmlns:a16="http://schemas.microsoft.com/office/drawing/2014/main" id="{AA1FF77D-E4D5-4E39-A324-B68109EBE53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2564" t="42952" r="66282" b="31952"/>
          <a:stretch/>
        </p:blipFill>
        <p:spPr bwMode="auto">
          <a:xfrm>
            <a:off x="625475" y="2571750"/>
            <a:ext cx="2903538" cy="18303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9133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Does a Chi-Square Statistic Tell You?</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r>
              <a:rPr lang="en-IN" sz="800" dirty="0">
                <a:solidFill>
                  <a:schemeClr val="tx1">
                    <a:lumMod val="65000"/>
                    <a:lumOff val="35000"/>
                  </a:schemeClr>
                </a:solidFill>
              </a:rPr>
              <a:t>Image Source: https://www.statstest.com/wp-content/uploads/2020/10/Chi-Square-Test-of-Independence-1.jpg</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pPr marL="139700" indent="0">
              <a:buNone/>
            </a:pPr>
            <a:r>
              <a:rPr lang="en-US" dirty="0">
                <a:effectLst/>
                <a:latin typeface="+mn-lt"/>
                <a:ea typeface="Times New Roman" panose="02020603050405020304" pitchFamily="18" charset="0"/>
              </a:rPr>
              <a:t>There are two main kinds of chi-square tests:</a:t>
            </a:r>
          </a:p>
          <a:p>
            <a:r>
              <a:rPr lang="en-US" dirty="0">
                <a:latin typeface="+mn-lt"/>
                <a:ea typeface="Times New Roman" panose="02020603050405020304" pitchFamily="18" charset="0"/>
              </a:rPr>
              <a:t>T</a:t>
            </a:r>
            <a:r>
              <a:rPr lang="en-US" dirty="0">
                <a:effectLst/>
                <a:latin typeface="+mn-lt"/>
                <a:ea typeface="Times New Roman" panose="02020603050405020304" pitchFamily="18" charset="0"/>
              </a:rPr>
              <a:t>he test of independence, which asks a question of relationship, such as, "Is there a relationship between student sex and course choice?"; </a:t>
            </a:r>
            <a:endParaRPr lang="en-US" dirty="0">
              <a:latin typeface="+mn-lt"/>
              <a:ea typeface="Times New Roman" panose="02020603050405020304" pitchFamily="18" charset="0"/>
            </a:endParaRPr>
          </a:p>
        </p:txBody>
      </p:sp>
      <p:pic>
        <p:nvPicPr>
          <p:cNvPr id="4" name="Picture 3">
            <a:extLst>
              <a:ext uri="{FF2B5EF4-FFF2-40B4-BE49-F238E27FC236}">
                <a16:creationId xmlns:a16="http://schemas.microsoft.com/office/drawing/2014/main" id="{F3FBE478-34BD-4E14-9418-75556197EA8A}"/>
              </a:ext>
            </a:extLst>
          </p:cNvPr>
          <p:cNvPicPr>
            <a:picLocks noChangeAspect="1"/>
          </p:cNvPicPr>
          <p:nvPr/>
        </p:nvPicPr>
        <p:blipFill>
          <a:blip r:embed="rId3"/>
          <a:stretch>
            <a:fillRect/>
          </a:stretch>
        </p:blipFill>
        <p:spPr>
          <a:xfrm>
            <a:off x="4944739" y="1431644"/>
            <a:ext cx="3842073" cy="2384586"/>
          </a:xfrm>
          <a:prstGeom prst="rect">
            <a:avLst/>
          </a:prstGeom>
        </p:spPr>
      </p:pic>
    </p:spTree>
    <p:extLst>
      <p:ext uri="{BB962C8B-B14F-4D97-AF65-F5344CB8AC3E}">
        <p14:creationId xmlns:p14="http://schemas.microsoft.com/office/powerpoint/2010/main" val="681832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Does a Chi-Square Statistic Tell You?</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pPr algn="ctr"/>
            <a:r>
              <a:rPr lang="en-IN" sz="800" dirty="0">
                <a:solidFill>
                  <a:schemeClr val="tx1">
                    <a:lumMod val="65000"/>
                    <a:lumOff val="35000"/>
                  </a:schemeClr>
                </a:solidFill>
              </a:rPr>
              <a:t>Image Source: https://www.statstest.com/wp-content/uploads/2020/09/Chi-Square-Goodness-of-Fit-Test-1024x622.jpg</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r>
              <a:rPr lang="en-US" dirty="0">
                <a:latin typeface="+mn-lt"/>
                <a:ea typeface="Times New Roman" panose="02020603050405020304" pitchFamily="18" charset="0"/>
              </a:rPr>
              <a:t>T</a:t>
            </a:r>
            <a:r>
              <a:rPr lang="en-US" dirty="0">
                <a:effectLst/>
                <a:latin typeface="+mn-lt"/>
                <a:ea typeface="Times New Roman" panose="02020603050405020304" pitchFamily="18" charset="0"/>
              </a:rPr>
              <a:t>he goodness-of-fit test, which asks something like "How well does the coin in my hand match a theoretically fair coin?"</a:t>
            </a:r>
          </a:p>
          <a:p>
            <a:pPr marL="139700" indent="0">
              <a:buNone/>
            </a:pPr>
            <a:r>
              <a:rPr lang="en-US" dirty="0">
                <a:effectLst/>
                <a:latin typeface="+mn-lt"/>
                <a:ea typeface="Times New Roman" panose="02020603050405020304" pitchFamily="18" charset="0"/>
              </a:rPr>
              <a:t>Chi-square analysis is applied to categorical variables and is especially useful when those variables are nominal (where order doesn't matter, like marital status or gender).</a:t>
            </a:r>
          </a:p>
        </p:txBody>
      </p:sp>
      <p:pic>
        <p:nvPicPr>
          <p:cNvPr id="4" name="Picture 3">
            <a:extLst>
              <a:ext uri="{FF2B5EF4-FFF2-40B4-BE49-F238E27FC236}">
                <a16:creationId xmlns:a16="http://schemas.microsoft.com/office/drawing/2014/main" id="{6F8AB87C-E836-41F0-9F37-578B2A7A23FB}"/>
              </a:ext>
            </a:extLst>
          </p:cNvPr>
          <p:cNvPicPr>
            <a:picLocks noChangeAspect="1"/>
          </p:cNvPicPr>
          <p:nvPr/>
        </p:nvPicPr>
        <p:blipFill>
          <a:blip r:embed="rId3"/>
          <a:stretch>
            <a:fillRect/>
          </a:stretch>
        </p:blipFill>
        <p:spPr>
          <a:xfrm>
            <a:off x="4844726" y="1567375"/>
            <a:ext cx="4052703" cy="2461700"/>
          </a:xfrm>
          <a:prstGeom prst="rect">
            <a:avLst/>
          </a:prstGeom>
        </p:spPr>
      </p:pic>
    </p:spTree>
    <p:extLst>
      <p:ext uri="{BB962C8B-B14F-4D97-AF65-F5344CB8AC3E}">
        <p14:creationId xmlns:p14="http://schemas.microsoft.com/office/powerpoint/2010/main" val="858387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a chi-square test used for?</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461665"/>
          </a:xfrm>
          <a:prstGeom prst="rect">
            <a:avLst/>
          </a:prstGeom>
          <a:noFill/>
        </p:spPr>
        <p:txBody>
          <a:bodyPr wrap="square">
            <a:spAutoFit/>
          </a:bodyPr>
          <a:lstStyle/>
          <a:p>
            <a:pPr algn="ctr"/>
            <a:r>
              <a:rPr lang="en-IN" sz="800" dirty="0">
                <a:solidFill>
                  <a:schemeClr val="tx1">
                    <a:lumMod val="65000"/>
                    <a:lumOff val="35000"/>
                  </a:schemeClr>
                </a:solidFill>
              </a:rPr>
              <a:t>Image Source: https://encrypted-tbn0.gstatic.com/images?q=tbn:ANd9GcR7Hd2uJDxTmKlfIWnu_U6Hqz4X8J5DRfRewA&amp;usqp=CAU</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r>
              <a:rPr lang="en-US" dirty="0">
                <a:latin typeface="+mn-lt"/>
                <a:ea typeface="Times New Roman" panose="02020603050405020304" pitchFamily="18" charset="0"/>
              </a:rPr>
              <a:t>Chi-square is a statistical test used to examine the differences between categorical variables from a random sample in order to judge goodness of fit between expected and observed results. </a:t>
            </a:r>
            <a:endParaRPr lang="en-US" dirty="0">
              <a:effectLst/>
              <a:latin typeface="+mn-lt"/>
              <a:ea typeface="Times New Roman" panose="02020603050405020304" pitchFamily="18" charset="0"/>
            </a:endParaRPr>
          </a:p>
        </p:txBody>
      </p:sp>
      <p:pic>
        <p:nvPicPr>
          <p:cNvPr id="3" name="Picture 2">
            <a:extLst>
              <a:ext uri="{FF2B5EF4-FFF2-40B4-BE49-F238E27FC236}">
                <a16:creationId xmlns:a16="http://schemas.microsoft.com/office/drawing/2014/main" id="{C54C2B5E-20A1-4358-A336-2A36A6732B86}"/>
              </a:ext>
            </a:extLst>
          </p:cNvPr>
          <p:cNvPicPr>
            <a:picLocks noChangeAspect="1"/>
          </p:cNvPicPr>
          <p:nvPr/>
        </p:nvPicPr>
        <p:blipFill>
          <a:blip r:embed="rId3"/>
          <a:stretch>
            <a:fillRect/>
          </a:stretch>
        </p:blipFill>
        <p:spPr>
          <a:xfrm>
            <a:off x="4877080" y="1247775"/>
            <a:ext cx="4012845" cy="2116776"/>
          </a:xfrm>
          <a:prstGeom prst="rect">
            <a:avLst/>
          </a:prstGeom>
        </p:spPr>
      </p:pic>
    </p:spTree>
    <p:extLst>
      <p:ext uri="{BB962C8B-B14F-4D97-AF65-F5344CB8AC3E}">
        <p14:creationId xmlns:p14="http://schemas.microsoft.com/office/powerpoint/2010/main" val="2786635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Who uses chi-square analysis?</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pPr algn="ctr"/>
            <a:r>
              <a:rPr lang="en-IN" sz="800" dirty="0">
                <a:solidFill>
                  <a:schemeClr val="tx1">
                    <a:lumMod val="65000"/>
                    <a:lumOff val="35000"/>
                  </a:schemeClr>
                </a:solidFill>
              </a:rPr>
              <a:t>Image Source: https://statswork.com/blog/wp-content/uploads/2019/10/chi-square-infographics.png</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r>
              <a:rPr lang="en-US" dirty="0">
                <a:latin typeface="+mn-lt"/>
                <a:ea typeface="Times New Roman" panose="02020603050405020304" pitchFamily="18" charset="0"/>
              </a:rPr>
              <a:t>Researchers</a:t>
            </a:r>
          </a:p>
          <a:p>
            <a:r>
              <a:rPr lang="en-US" dirty="0">
                <a:latin typeface="+mn-lt"/>
                <a:ea typeface="Times New Roman" panose="02020603050405020304" pitchFamily="18" charset="0"/>
              </a:rPr>
              <a:t>N</a:t>
            </a:r>
            <a:r>
              <a:rPr lang="en-US" dirty="0">
                <a:effectLst/>
                <a:latin typeface="+mn-lt"/>
                <a:ea typeface="Times New Roman" panose="02020603050405020304" pitchFamily="18" charset="0"/>
              </a:rPr>
              <a:t>ominal or Ordinal variable </a:t>
            </a:r>
          </a:p>
        </p:txBody>
      </p:sp>
      <p:pic>
        <p:nvPicPr>
          <p:cNvPr id="3" name="Picture 2">
            <a:extLst>
              <a:ext uri="{FF2B5EF4-FFF2-40B4-BE49-F238E27FC236}">
                <a16:creationId xmlns:a16="http://schemas.microsoft.com/office/drawing/2014/main" id="{7F0ED449-EE41-454A-A14B-AAD7E8CE54A3}"/>
              </a:ext>
            </a:extLst>
          </p:cNvPr>
          <p:cNvPicPr>
            <a:picLocks noChangeAspect="1"/>
          </p:cNvPicPr>
          <p:nvPr/>
        </p:nvPicPr>
        <p:blipFill rotWithShape="1">
          <a:blip r:embed="rId3"/>
          <a:srcRect t="17361" r="416" b="21945"/>
          <a:stretch/>
        </p:blipFill>
        <p:spPr>
          <a:xfrm>
            <a:off x="4844727" y="1628774"/>
            <a:ext cx="4125787" cy="1885951"/>
          </a:xfrm>
          <a:prstGeom prst="rect">
            <a:avLst/>
          </a:prstGeom>
        </p:spPr>
      </p:pic>
    </p:spTree>
    <p:extLst>
      <p:ext uri="{BB962C8B-B14F-4D97-AF65-F5344CB8AC3E}">
        <p14:creationId xmlns:p14="http://schemas.microsoft.com/office/powerpoint/2010/main" val="1392178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Probability?</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Classical</a:t>
            </a:r>
          </a:p>
          <a:p>
            <a:r>
              <a:rPr lang="en-US" dirty="0"/>
              <a:t>Relative Frequency</a:t>
            </a:r>
          </a:p>
          <a:p>
            <a:r>
              <a:rPr lang="en-US" dirty="0"/>
              <a:t>Subjective Probability</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https://slideplayer.com/slide/6379961/22/images/3/Types+of+Probability.jpg </a:t>
            </a:r>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A8209ABA-DA43-48D8-9A08-FBC89F164616}"/>
              </a:ext>
            </a:extLst>
          </p:cNvPr>
          <p:cNvPicPr>
            <a:picLocks noChangeAspect="1"/>
          </p:cNvPicPr>
          <p:nvPr/>
        </p:nvPicPr>
        <p:blipFill rotWithShape="1">
          <a:blip r:embed="rId3">
            <a:extLst>
              <a:ext uri="{28A0092B-C50C-407E-A947-70E740481C1C}">
                <a14:useLocalDpi xmlns:a14="http://schemas.microsoft.com/office/drawing/2010/main" val="0"/>
              </a:ext>
            </a:extLst>
          </a:blip>
          <a:srcRect b="24786"/>
          <a:stretch/>
        </p:blipFill>
        <p:spPr bwMode="auto">
          <a:xfrm>
            <a:off x="4804752" y="1354900"/>
            <a:ext cx="4259244" cy="2402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1173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Probability Theory Examples</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Probability theory is a tool employed by researchers, businesses, investment analysts and countless others for risk management and scenario analysis. </a:t>
            </a:r>
          </a:p>
          <a:p>
            <a:r>
              <a:rPr lang="en-US" dirty="0"/>
              <a:t>Epidemiology</a:t>
            </a:r>
          </a:p>
          <a:p>
            <a:r>
              <a:rPr lang="en-US" dirty="0"/>
              <a:t>Insurance</a:t>
            </a:r>
          </a:p>
          <a:p>
            <a:r>
              <a:rPr lang="en-US" dirty="0"/>
              <a:t>Small Business</a:t>
            </a:r>
          </a:p>
          <a:p>
            <a:r>
              <a:rPr lang="en-US" dirty="0"/>
              <a:t>Meteorology</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a:t>
            </a:r>
            <a:r>
              <a:rPr lang="en-IN" dirty="0"/>
              <a:t>https://i.pinimg.com/originals/c7/44/33/c74433effae9a094ff059a6d016d547b.jpg</a:t>
            </a: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B396FF92-5BAA-4E32-A96C-F471D9F03768}"/>
              </a:ext>
            </a:extLst>
          </p:cNvPr>
          <p:cNvPicPr>
            <a:picLocks noChangeAspect="1"/>
          </p:cNvPicPr>
          <p:nvPr/>
        </p:nvPicPr>
        <p:blipFill>
          <a:blip r:embed="rId3"/>
          <a:stretch>
            <a:fillRect/>
          </a:stretch>
        </p:blipFill>
        <p:spPr>
          <a:xfrm>
            <a:off x="4745832" y="1034200"/>
            <a:ext cx="4267200" cy="3200400"/>
          </a:xfrm>
          <a:prstGeom prst="rect">
            <a:avLst/>
          </a:prstGeom>
        </p:spPr>
      </p:pic>
    </p:spTree>
    <p:extLst>
      <p:ext uri="{BB962C8B-B14F-4D97-AF65-F5344CB8AC3E}">
        <p14:creationId xmlns:p14="http://schemas.microsoft.com/office/powerpoint/2010/main" val="341519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Advantages and Disadvantages of Probability Theory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Classical</a:t>
            </a:r>
          </a:p>
          <a:p>
            <a:r>
              <a:rPr lang="en-US" dirty="0"/>
              <a:t>Relative Frequency</a:t>
            </a:r>
          </a:p>
          <a:p>
            <a:r>
              <a:rPr lang="en-US" dirty="0"/>
              <a:t>Subjective</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https://slideplayer.com/slide/6379961/22/images/3/Types+of+Probability.jpg </a:t>
            </a:r>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A8209ABA-DA43-48D8-9A08-FBC89F164616}"/>
              </a:ext>
            </a:extLst>
          </p:cNvPr>
          <p:cNvPicPr>
            <a:picLocks noChangeAspect="1"/>
          </p:cNvPicPr>
          <p:nvPr/>
        </p:nvPicPr>
        <p:blipFill rotWithShape="1">
          <a:blip r:embed="rId3">
            <a:extLst>
              <a:ext uri="{28A0092B-C50C-407E-A947-70E740481C1C}">
                <a14:useLocalDpi xmlns:a14="http://schemas.microsoft.com/office/drawing/2010/main" val="0"/>
              </a:ext>
            </a:extLst>
          </a:blip>
          <a:srcRect b="24786"/>
          <a:stretch/>
        </p:blipFill>
        <p:spPr bwMode="auto">
          <a:xfrm>
            <a:off x="4804752" y="1354900"/>
            <a:ext cx="4259244" cy="2402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7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probability formula?</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P(A) = favorable outcomes/total outcomes</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https://d138zd1ktt9iqe.cloudfront.net/media/seo_landing_files/probability-formula-1-1634878086.png</a:t>
            </a:r>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787BF1AE-5014-4632-8CB6-DB5D38BA9802}"/>
              </a:ext>
            </a:extLst>
          </p:cNvPr>
          <p:cNvPicPr>
            <a:picLocks noChangeAspect="1"/>
          </p:cNvPicPr>
          <p:nvPr/>
        </p:nvPicPr>
        <p:blipFill rotWithShape="1">
          <a:blip r:embed="rId3"/>
          <a:srcRect t="27989"/>
          <a:stretch/>
        </p:blipFill>
        <p:spPr>
          <a:xfrm>
            <a:off x="4844727" y="1721442"/>
            <a:ext cx="4200525" cy="1299604"/>
          </a:xfrm>
          <a:prstGeom prst="rect">
            <a:avLst/>
          </a:prstGeom>
        </p:spPr>
      </p:pic>
    </p:spTree>
    <p:extLst>
      <p:ext uri="{BB962C8B-B14F-4D97-AF65-F5344CB8AC3E}">
        <p14:creationId xmlns:p14="http://schemas.microsoft.com/office/powerpoint/2010/main" val="236184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Data Scientists Use Probability Theory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Probability allows data scientists to assess the certainty of outcomes of a particular study or experiment. </a:t>
            </a:r>
          </a:p>
          <a:p>
            <a:r>
              <a:rPr lang="en-US" dirty="0"/>
              <a:t>Today’s data scientists need to have an understanding of the foundational concepts of probability theory including key concepts involving probability distribution, statistical significance, hypothesis testing and regression. </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https://luminousmen.com/media/data-science-probability_2.jpg </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32FC276E-AE91-49F9-AEBE-BCC01CFCB0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376"/>
          <a:stretch/>
        </p:blipFill>
        <p:spPr bwMode="auto">
          <a:xfrm>
            <a:off x="5151400" y="1246468"/>
            <a:ext cx="3738525" cy="26505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033321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TotalTime>
  <Words>6082</Words>
  <Application>Microsoft Office PowerPoint</Application>
  <PresentationFormat>On-screen Show (16:9)</PresentationFormat>
  <Paragraphs>916</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Times New Roman</vt:lpstr>
      <vt:lpstr>Simple Light</vt:lpstr>
      <vt:lpstr>Business Analytics </vt:lpstr>
      <vt:lpstr>In this section, we will discuss:</vt:lpstr>
      <vt:lpstr>Probability Theories</vt:lpstr>
      <vt:lpstr>Probability Theories</vt:lpstr>
      <vt:lpstr>Probability Theories</vt:lpstr>
      <vt:lpstr>Probability Theories</vt:lpstr>
      <vt:lpstr>Probability Theories</vt:lpstr>
      <vt:lpstr>Probability Theories</vt:lpstr>
      <vt:lpstr>Probability Theories</vt:lpstr>
      <vt:lpstr>Bayes’ Theorem</vt:lpstr>
      <vt:lpstr>Bayes’ Theorem</vt:lpstr>
      <vt:lpstr>Bayes’ Theorem</vt:lpstr>
      <vt:lpstr>Bayes’ Theorem</vt:lpstr>
      <vt:lpstr>Maximum likelihood</vt:lpstr>
      <vt:lpstr>Maximum likelihood</vt:lpstr>
      <vt:lpstr>Maximum likelihood</vt:lpstr>
      <vt:lpstr>Maximum likelihood</vt:lpstr>
      <vt:lpstr>Maximum likelihood</vt:lpstr>
      <vt:lpstr>Maximum likelihood</vt:lpstr>
      <vt:lpstr>Maximum likelihood</vt:lpstr>
      <vt:lpstr>What is the Likelihood Function?</vt:lpstr>
      <vt:lpstr>What is the Likelihood Function?</vt:lpstr>
      <vt:lpstr>What is the Likelihood Function?</vt:lpstr>
      <vt:lpstr>What is the Likelihood Function?</vt:lpstr>
      <vt:lpstr>What is the Likelihood Function?</vt:lpstr>
      <vt:lpstr>What is the Likelihood Function?</vt:lpstr>
      <vt:lpstr>What is the Likelihood Function?</vt:lpstr>
      <vt:lpstr>What is the Likelihood Function?</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Central limit theorem</vt:lpstr>
      <vt:lpstr>Central limit theorem</vt:lpstr>
      <vt:lpstr>Central limit theorem</vt:lpstr>
      <vt:lpstr>Central limit theorem</vt:lpstr>
      <vt:lpstr>Central limit theorem</vt:lpstr>
      <vt:lpstr>Chi-square test</vt:lpstr>
      <vt:lpstr>Chi-square test</vt:lpstr>
      <vt:lpstr>Chi-square test</vt:lpstr>
      <vt:lpstr>Chi-square test</vt:lpstr>
      <vt:lpstr>Chi-square test</vt:lpstr>
      <vt:lpstr>Chi-square test</vt:lpstr>
      <vt:lpstr>Chi-square test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Able to create simple web pages using HTML5 </dc:title>
  <cp:lastModifiedBy>Mala Mishra</cp:lastModifiedBy>
  <cp:revision>82</cp:revision>
  <dcterms:modified xsi:type="dcterms:W3CDTF">2022-04-07T05:04:11Z</dcterms:modified>
</cp:coreProperties>
</file>